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notesMasterIdLst>
    <p:notesMasterId r:id="rId26"/>
  </p:notesMasterIdLst>
  <p:handoutMasterIdLst>
    <p:handoutMasterId r:id="rId27"/>
  </p:handoutMasterIdLst>
  <p:sldIdLst>
    <p:sldId id="266" r:id="rId8"/>
    <p:sldId id="308" r:id="rId9"/>
    <p:sldId id="331" r:id="rId10"/>
    <p:sldId id="337" r:id="rId11"/>
    <p:sldId id="326" r:id="rId12"/>
    <p:sldId id="327" r:id="rId13"/>
    <p:sldId id="328" r:id="rId14"/>
    <p:sldId id="329" r:id="rId15"/>
    <p:sldId id="332" r:id="rId16"/>
    <p:sldId id="274" r:id="rId17"/>
    <p:sldId id="275" r:id="rId18"/>
    <p:sldId id="330" r:id="rId19"/>
    <p:sldId id="276" r:id="rId20"/>
    <p:sldId id="340" r:id="rId21"/>
    <p:sldId id="341" r:id="rId22"/>
    <p:sldId id="323" r:id="rId23"/>
    <p:sldId id="338" r:id="rId24"/>
    <p:sldId id="304" r:id="rId25"/>
  </p:sldIdLst>
  <p:sldSz cx="9144000" cy="5143500" type="screen16x9"/>
  <p:notesSz cx="6662738"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99"/>
    <a:srgbClr val="B3C9E0"/>
    <a:srgbClr val="FF0000"/>
    <a:srgbClr val="70B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1874" autoAdjust="0"/>
  </p:normalViewPr>
  <p:slideViewPr>
    <p:cSldViewPr snapToGrid="0">
      <p:cViewPr varScale="1">
        <p:scale>
          <a:sx n="56" d="100"/>
          <a:sy n="56" d="100"/>
        </p:scale>
        <p:origin x="1604" y="52"/>
      </p:cViewPr>
      <p:guideLst/>
    </p:cSldViewPr>
  </p:slideViewPr>
  <p:notesTextViewPr>
    <p:cViewPr>
      <p:scale>
        <a:sx n="125" d="100"/>
        <a:sy n="125" d="100"/>
      </p:scale>
      <p:origin x="0" y="-1008"/>
    </p:cViewPr>
  </p:notesTextViewPr>
  <p:notesViewPr>
    <p:cSldViewPr snapToGrid="0">
      <p:cViewPr varScale="1">
        <p:scale>
          <a:sx n="49" d="100"/>
          <a:sy n="49" d="100"/>
        </p:scale>
        <p:origin x="2748" y="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BBF35A-AA9C-4AFD-AA05-E1237ACEA354}" type="doc">
      <dgm:prSet loTypeId="urn:microsoft.com/office/officeart/2005/8/layout/target1" loCatId="relationship" qsTypeId="urn:microsoft.com/office/officeart/2005/8/quickstyle/simple1" qsCatId="simple" csTypeId="urn:microsoft.com/office/officeart/2005/8/colors/accent2_3" csCatId="accent2" phldr="1"/>
      <dgm:spPr/>
    </dgm:pt>
    <dgm:pt modelId="{521F04C5-A68C-40CB-96C8-649043518A68}">
      <dgm:prSet phldrT="[Text]" custT="1"/>
      <dgm:spPr>
        <a:ln>
          <a:solidFill>
            <a:schemeClr val="accent2"/>
          </a:solidFill>
        </a:ln>
      </dgm:spPr>
      <dgm:t>
        <a:bodyPr/>
        <a:lstStyle/>
        <a:p>
          <a:r>
            <a:rPr lang="sv-SE" sz="1400" kern="1200" dirty="0">
              <a:solidFill>
                <a:schemeClr val="tx1"/>
              </a:solidFill>
              <a:latin typeface="+mn-lt"/>
              <a:ea typeface="+mn-ea"/>
              <a:cs typeface="+mn-cs"/>
            </a:rPr>
            <a:t>Den som bryter normen </a:t>
          </a:r>
          <a:br>
            <a:rPr lang="sv-SE" sz="1400" kern="1200" dirty="0">
              <a:solidFill>
                <a:schemeClr val="tx1"/>
              </a:solidFill>
              <a:latin typeface="+mn-lt"/>
              <a:ea typeface="+mn-ea"/>
              <a:cs typeface="+mn-cs"/>
            </a:rPr>
          </a:br>
          <a:r>
            <a:rPr lang="sv-SE" sz="1400" kern="1200" dirty="0">
              <a:solidFill>
                <a:schemeClr val="tx1"/>
              </a:solidFill>
              <a:latin typeface="+mn-lt"/>
              <a:ea typeface="+mn-ea"/>
              <a:cs typeface="+mn-cs"/>
            </a:rPr>
            <a:t>kan bli:</a:t>
          </a:r>
        </a:p>
        <a:p>
          <a:r>
            <a:rPr lang="sv-SE" sz="1400" kern="1200" dirty="0">
              <a:solidFill>
                <a:schemeClr val="tx1"/>
              </a:solidFill>
              <a:latin typeface="+mn-lt"/>
              <a:ea typeface="+mn-ea"/>
              <a:cs typeface="+mn-cs"/>
            </a:rPr>
            <a:t>-osynliggjord</a:t>
          </a:r>
        </a:p>
        <a:p>
          <a:r>
            <a:rPr lang="sv-SE" sz="1400" kern="1200" dirty="0">
              <a:solidFill>
                <a:schemeClr val="tx1"/>
              </a:solidFill>
              <a:latin typeface="+mn-lt"/>
              <a:ea typeface="+mn-ea"/>
              <a:cs typeface="+mn-cs"/>
            </a:rPr>
            <a:t>-utan fördelar / makt</a:t>
          </a:r>
        </a:p>
        <a:p>
          <a:r>
            <a:rPr lang="sv-SE" sz="1400" kern="1200" dirty="0">
              <a:solidFill>
                <a:schemeClr val="tx1"/>
              </a:solidFill>
              <a:latin typeface="+mn-lt"/>
              <a:ea typeface="+mn-ea"/>
              <a:cs typeface="+mn-cs"/>
            </a:rPr>
            <a:t>-bestraffad</a:t>
          </a:r>
        </a:p>
      </dgm:t>
    </dgm:pt>
    <dgm:pt modelId="{175F20D9-EE2E-42B1-A530-9B4E6C91F070}" type="sibTrans" cxnId="{E4DDBCDE-ED73-448A-BC7D-66AA3C4E6E58}">
      <dgm:prSet/>
      <dgm:spPr/>
      <dgm:t>
        <a:bodyPr/>
        <a:lstStyle/>
        <a:p>
          <a:endParaRPr lang="sv-SE" sz="2000"/>
        </a:p>
      </dgm:t>
    </dgm:pt>
    <dgm:pt modelId="{2D260EE0-088B-4FC4-96DF-2333CB4E9EBC}" type="parTrans" cxnId="{E4DDBCDE-ED73-448A-BC7D-66AA3C4E6E58}">
      <dgm:prSet/>
      <dgm:spPr/>
      <dgm:t>
        <a:bodyPr/>
        <a:lstStyle/>
        <a:p>
          <a:endParaRPr lang="sv-SE" sz="2000"/>
        </a:p>
      </dgm:t>
    </dgm:pt>
    <dgm:pt modelId="{EE8A634D-4F93-4013-9E79-C98C97285552}">
      <dgm:prSet phldrT="[Text]" custT="1"/>
      <dgm:spPr>
        <a:ln>
          <a:solidFill>
            <a:schemeClr val="accent2"/>
          </a:solidFill>
        </a:ln>
      </dgm:spPr>
      <dgm:t>
        <a:bodyPr/>
        <a:lstStyle/>
        <a:p>
          <a:r>
            <a:rPr lang="sv-SE" sz="1400" b="0" kern="1200" dirty="0">
              <a:solidFill>
                <a:schemeClr val="tx1"/>
              </a:solidFill>
              <a:latin typeface="+mn-lt"/>
              <a:ea typeface="+mn-ea"/>
              <a:cs typeface="+mn-cs"/>
            </a:rPr>
            <a:t>Den som följer normen </a:t>
          </a:r>
          <a:br>
            <a:rPr lang="sv-SE" sz="1400" b="0" kern="1200" dirty="0">
              <a:solidFill>
                <a:schemeClr val="tx1"/>
              </a:solidFill>
              <a:latin typeface="+mn-lt"/>
              <a:ea typeface="+mn-ea"/>
              <a:cs typeface="+mn-cs"/>
            </a:rPr>
          </a:br>
          <a:r>
            <a:rPr lang="sv-SE" sz="1400" b="0" kern="1200" dirty="0">
              <a:solidFill>
                <a:schemeClr val="tx1"/>
              </a:solidFill>
              <a:latin typeface="+mn-lt"/>
              <a:ea typeface="+mn-ea"/>
              <a:cs typeface="+mn-cs"/>
            </a:rPr>
            <a:t>kan bli/få:</a:t>
          </a:r>
        </a:p>
        <a:p>
          <a:r>
            <a:rPr lang="sv-SE" sz="1400" kern="1200" dirty="0">
              <a:solidFill>
                <a:schemeClr val="tx1"/>
              </a:solidFill>
              <a:latin typeface="+mn-lt"/>
              <a:ea typeface="+mn-ea"/>
              <a:cs typeface="+mn-cs"/>
            </a:rPr>
            <a:t>- sedd &amp; bekräftad</a:t>
          </a:r>
        </a:p>
        <a:p>
          <a:r>
            <a:rPr lang="sv-SE" sz="1400" kern="1200" dirty="0">
              <a:solidFill>
                <a:schemeClr val="tx1"/>
              </a:solidFill>
              <a:latin typeface="+mn-lt"/>
              <a:ea typeface="+mn-ea"/>
              <a:cs typeface="+mn-cs"/>
            </a:rPr>
            <a:t>- privilegier, makt, fördelar</a:t>
          </a:r>
        </a:p>
        <a:p>
          <a:r>
            <a:rPr lang="sv-SE" sz="1400" kern="1200" dirty="0">
              <a:solidFill>
                <a:schemeClr val="tx1"/>
              </a:solidFill>
              <a:latin typeface="+mn-lt"/>
              <a:ea typeface="+mn-ea"/>
              <a:cs typeface="+mn-cs"/>
            </a:rPr>
            <a:t>- uppmuntran</a:t>
          </a:r>
        </a:p>
      </dgm:t>
    </dgm:pt>
    <dgm:pt modelId="{E6F4B262-6C7D-4AB3-8892-7D210C710A59}" type="sibTrans" cxnId="{59AD402E-3A46-4A40-8A29-6C54DF295147}">
      <dgm:prSet/>
      <dgm:spPr/>
      <dgm:t>
        <a:bodyPr/>
        <a:lstStyle/>
        <a:p>
          <a:endParaRPr lang="sv-SE" sz="2000"/>
        </a:p>
      </dgm:t>
    </dgm:pt>
    <dgm:pt modelId="{664FCBBE-6920-42D0-B68C-9B27BC870B33}" type="parTrans" cxnId="{59AD402E-3A46-4A40-8A29-6C54DF295147}">
      <dgm:prSet/>
      <dgm:spPr/>
      <dgm:t>
        <a:bodyPr/>
        <a:lstStyle/>
        <a:p>
          <a:endParaRPr lang="sv-SE" sz="2000"/>
        </a:p>
      </dgm:t>
    </dgm:pt>
    <dgm:pt modelId="{D02BFD5A-16DD-4703-8FA8-2644218F2DF0}" type="pres">
      <dgm:prSet presAssocID="{8BBBF35A-AA9C-4AFD-AA05-E1237ACEA354}" presName="composite" presStyleCnt="0">
        <dgm:presLayoutVars>
          <dgm:chMax val="5"/>
          <dgm:dir/>
          <dgm:resizeHandles val="exact"/>
        </dgm:presLayoutVars>
      </dgm:prSet>
      <dgm:spPr/>
    </dgm:pt>
    <dgm:pt modelId="{DFDF5B31-AE0A-48B2-9F5E-B225BD6179AB}" type="pres">
      <dgm:prSet presAssocID="{EE8A634D-4F93-4013-9E79-C98C97285552}" presName="circle1" presStyleLbl="lnNode1" presStyleIdx="0" presStyleCnt="2"/>
      <dgm:spPr>
        <a:solidFill>
          <a:srgbClr val="C00000"/>
        </a:solidFill>
      </dgm:spPr>
    </dgm:pt>
    <dgm:pt modelId="{C23D737F-D2B4-4ADD-830E-CA8F88365C68}" type="pres">
      <dgm:prSet presAssocID="{EE8A634D-4F93-4013-9E79-C98C97285552}" presName="text1" presStyleLbl="revTx" presStyleIdx="0" presStyleCnt="2" custScaleX="118533" custScaleY="128018" custLinFactNeighborX="8752" custLinFactNeighborY="-796">
        <dgm:presLayoutVars>
          <dgm:bulletEnabled val="1"/>
        </dgm:presLayoutVars>
      </dgm:prSet>
      <dgm:spPr/>
      <dgm:t>
        <a:bodyPr/>
        <a:lstStyle/>
        <a:p>
          <a:endParaRPr lang="sv-SE"/>
        </a:p>
      </dgm:t>
    </dgm:pt>
    <dgm:pt modelId="{49D34F95-7219-4194-95AB-11EA7265F30C}" type="pres">
      <dgm:prSet presAssocID="{EE8A634D-4F93-4013-9E79-C98C97285552}" presName="line1" presStyleLbl="callout" presStyleIdx="0" presStyleCnt="4"/>
      <dgm:spPr/>
    </dgm:pt>
    <dgm:pt modelId="{EF7C3AAD-D913-4601-B841-0FF2FB3E0613}" type="pres">
      <dgm:prSet presAssocID="{EE8A634D-4F93-4013-9E79-C98C97285552}" presName="d1" presStyleLbl="callout" presStyleIdx="1" presStyleCnt="4"/>
      <dgm:spPr/>
    </dgm:pt>
    <dgm:pt modelId="{4320013C-49BB-48E5-8BCF-B48C41462183}" type="pres">
      <dgm:prSet presAssocID="{521F04C5-A68C-40CB-96C8-649043518A68}" presName="circle2" presStyleLbl="lnNode1" presStyleIdx="1" presStyleCnt="2"/>
      <dgm:spPr>
        <a:solidFill>
          <a:schemeClr val="bg2">
            <a:lumMod val="90000"/>
          </a:schemeClr>
        </a:solidFill>
      </dgm:spPr>
      <dgm:t>
        <a:bodyPr/>
        <a:lstStyle/>
        <a:p>
          <a:endParaRPr lang="sv-SE"/>
        </a:p>
      </dgm:t>
    </dgm:pt>
    <dgm:pt modelId="{AF30C9F1-A5F6-4C46-AFC7-78075BE16CA4}" type="pres">
      <dgm:prSet presAssocID="{521F04C5-A68C-40CB-96C8-649043518A68}" presName="text2" presStyleLbl="revTx" presStyleIdx="1" presStyleCnt="2" custScaleX="120823" custScaleY="115774" custLinFactNeighborX="12500" custLinFactNeighborY="41606">
        <dgm:presLayoutVars>
          <dgm:bulletEnabled val="1"/>
        </dgm:presLayoutVars>
      </dgm:prSet>
      <dgm:spPr/>
      <dgm:t>
        <a:bodyPr/>
        <a:lstStyle/>
        <a:p>
          <a:endParaRPr lang="sv-SE"/>
        </a:p>
      </dgm:t>
    </dgm:pt>
    <dgm:pt modelId="{6ADE6C5C-685C-42AB-AA44-2336F36F3C74}" type="pres">
      <dgm:prSet presAssocID="{521F04C5-A68C-40CB-96C8-649043518A68}" presName="line2" presStyleLbl="callout" presStyleIdx="2" presStyleCnt="4"/>
      <dgm:spPr/>
    </dgm:pt>
    <dgm:pt modelId="{F154297B-745D-400F-BD28-7D6EF74A2B5A}" type="pres">
      <dgm:prSet presAssocID="{521F04C5-A68C-40CB-96C8-649043518A68}" presName="d2" presStyleLbl="callout" presStyleIdx="3" presStyleCnt="4"/>
      <dgm:spPr/>
    </dgm:pt>
  </dgm:ptLst>
  <dgm:cxnLst>
    <dgm:cxn modelId="{E4DDBCDE-ED73-448A-BC7D-66AA3C4E6E58}" srcId="{8BBBF35A-AA9C-4AFD-AA05-E1237ACEA354}" destId="{521F04C5-A68C-40CB-96C8-649043518A68}" srcOrd="1" destOrd="0" parTransId="{2D260EE0-088B-4FC4-96DF-2333CB4E9EBC}" sibTransId="{175F20D9-EE2E-42B1-A530-9B4E6C91F070}"/>
    <dgm:cxn modelId="{4EF467C1-7A27-40FE-93D0-D093A248E665}" type="presOf" srcId="{EE8A634D-4F93-4013-9E79-C98C97285552}" destId="{C23D737F-D2B4-4ADD-830E-CA8F88365C68}" srcOrd="0" destOrd="0" presId="urn:microsoft.com/office/officeart/2005/8/layout/target1"/>
    <dgm:cxn modelId="{59AD402E-3A46-4A40-8A29-6C54DF295147}" srcId="{8BBBF35A-AA9C-4AFD-AA05-E1237ACEA354}" destId="{EE8A634D-4F93-4013-9E79-C98C97285552}" srcOrd="0" destOrd="0" parTransId="{664FCBBE-6920-42D0-B68C-9B27BC870B33}" sibTransId="{E6F4B262-6C7D-4AB3-8892-7D210C710A59}"/>
    <dgm:cxn modelId="{C492C36D-4E34-4C37-B051-CD65AC4421DA}" type="presOf" srcId="{521F04C5-A68C-40CB-96C8-649043518A68}" destId="{AF30C9F1-A5F6-4C46-AFC7-78075BE16CA4}" srcOrd="0" destOrd="0" presId="urn:microsoft.com/office/officeart/2005/8/layout/target1"/>
    <dgm:cxn modelId="{71D5BDA3-E8A6-4023-950D-D960E80013E7}" type="presOf" srcId="{8BBBF35A-AA9C-4AFD-AA05-E1237ACEA354}" destId="{D02BFD5A-16DD-4703-8FA8-2644218F2DF0}" srcOrd="0" destOrd="0" presId="urn:microsoft.com/office/officeart/2005/8/layout/target1"/>
    <dgm:cxn modelId="{CE46E39E-1ECA-48AE-B626-2F63928465D9}" type="presParOf" srcId="{D02BFD5A-16DD-4703-8FA8-2644218F2DF0}" destId="{DFDF5B31-AE0A-48B2-9F5E-B225BD6179AB}" srcOrd="0" destOrd="0" presId="urn:microsoft.com/office/officeart/2005/8/layout/target1"/>
    <dgm:cxn modelId="{9D8D11FA-AA73-460A-9A0E-78B40C6FB152}" type="presParOf" srcId="{D02BFD5A-16DD-4703-8FA8-2644218F2DF0}" destId="{C23D737F-D2B4-4ADD-830E-CA8F88365C68}" srcOrd="1" destOrd="0" presId="urn:microsoft.com/office/officeart/2005/8/layout/target1"/>
    <dgm:cxn modelId="{39B55C0D-B778-4AEF-A19E-E4647A8E1D91}" type="presParOf" srcId="{D02BFD5A-16DD-4703-8FA8-2644218F2DF0}" destId="{49D34F95-7219-4194-95AB-11EA7265F30C}" srcOrd="2" destOrd="0" presId="urn:microsoft.com/office/officeart/2005/8/layout/target1"/>
    <dgm:cxn modelId="{ECC2CD63-E94F-42CB-8792-3548B457768F}" type="presParOf" srcId="{D02BFD5A-16DD-4703-8FA8-2644218F2DF0}" destId="{EF7C3AAD-D913-4601-B841-0FF2FB3E0613}" srcOrd="3" destOrd="0" presId="urn:microsoft.com/office/officeart/2005/8/layout/target1"/>
    <dgm:cxn modelId="{25E5C234-980B-4C9D-A135-4CADBEC929F7}" type="presParOf" srcId="{D02BFD5A-16DD-4703-8FA8-2644218F2DF0}" destId="{4320013C-49BB-48E5-8BCF-B48C41462183}" srcOrd="4" destOrd="0" presId="urn:microsoft.com/office/officeart/2005/8/layout/target1"/>
    <dgm:cxn modelId="{4242F449-CBA8-4CC7-9741-37D81A009F76}" type="presParOf" srcId="{D02BFD5A-16DD-4703-8FA8-2644218F2DF0}" destId="{AF30C9F1-A5F6-4C46-AFC7-78075BE16CA4}" srcOrd="5" destOrd="0" presId="urn:microsoft.com/office/officeart/2005/8/layout/target1"/>
    <dgm:cxn modelId="{E9D5E1D5-B7B1-4629-A70D-EACE25509A3E}" type="presParOf" srcId="{D02BFD5A-16DD-4703-8FA8-2644218F2DF0}" destId="{6ADE6C5C-685C-42AB-AA44-2336F36F3C74}" srcOrd="6" destOrd="0" presId="urn:microsoft.com/office/officeart/2005/8/layout/target1"/>
    <dgm:cxn modelId="{E7C87DB9-157E-463B-AD30-5972C28C9C01}" type="presParOf" srcId="{D02BFD5A-16DD-4703-8FA8-2644218F2DF0}" destId="{F154297B-745D-400F-BD28-7D6EF74A2B5A}" srcOrd="7"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888427" cy="497333"/>
          </a:xfrm>
          <a:prstGeom prst="rect">
            <a:avLst/>
          </a:prstGeom>
        </p:spPr>
        <p:txBody>
          <a:bodyPr vert="horz" lIns="90691" tIns="45346" rIns="90691" bIns="45346" rtlCol="0"/>
          <a:lstStyle>
            <a:lvl1pPr algn="l" fontAlgn="auto">
              <a:spcBef>
                <a:spcPts val="0"/>
              </a:spcBef>
              <a:spcAft>
                <a:spcPts val="0"/>
              </a:spcAft>
              <a:defRPr sz="1100" dirty="0">
                <a:latin typeface="+mn-lt"/>
                <a:cs typeface="+mn-cs"/>
              </a:defRPr>
            </a:lvl1pPr>
          </a:lstStyle>
          <a:p>
            <a:pPr>
              <a:defRPr/>
            </a:pPr>
            <a:endParaRPr lang="sv-SE"/>
          </a:p>
        </p:txBody>
      </p:sp>
      <p:sp>
        <p:nvSpPr>
          <p:cNvPr id="3" name="Platshållare för datum 2"/>
          <p:cNvSpPr>
            <a:spLocks noGrp="1"/>
          </p:cNvSpPr>
          <p:nvPr>
            <p:ph type="dt" sz="quarter" idx="1"/>
          </p:nvPr>
        </p:nvSpPr>
        <p:spPr>
          <a:xfrm>
            <a:off x="3772822" y="1"/>
            <a:ext cx="2888427" cy="497333"/>
          </a:xfrm>
          <a:prstGeom prst="rect">
            <a:avLst/>
          </a:prstGeom>
        </p:spPr>
        <p:txBody>
          <a:bodyPr vert="horz" lIns="90691" tIns="45346" rIns="90691" bIns="45346" rtlCol="0"/>
          <a:lstStyle>
            <a:lvl1pPr algn="r" fontAlgn="auto">
              <a:spcBef>
                <a:spcPts val="0"/>
              </a:spcBef>
              <a:spcAft>
                <a:spcPts val="0"/>
              </a:spcAft>
              <a:defRPr sz="1100" smtClean="0">
                <a:latin typeface="+mn-lt"/>
                <a:cs typeface="+mn-cs"/>
              </a:defRPr>
            </a:lvl1pPr>
          </a:lstStyle>
          <a:p>
            <a:pPr>
              <a:defRPr/>
            </a:pPr>
            <a:fld id="{DA8C8CCD-328F-4785-A4E7-526E2801E0EA}" type="datetimeFigureOut">
              <a:rPr lang="sv-SE"/>
              <a:pPr>
                <a:defRPr/>
              </a:pPr>
              <a:t>2024-02-26</a:t>
            </a:fld>
            <a:endParaRPr lang="sv-SE" dirty="0"/>
          </a:p>
        </p:txBody>
      </p:sp>
      <p:sp>
        <p:nvSpPr>
          <p:cNvPr id="4" name="Platshållare för sidfot 3"/>
          <p:cNvSpPr>
            <a:spLocks noGrp="1"/>
          </p:cNvSpPr>
          <p:nvPr>
            <p:ph type="ftr" sz="quarter" idx="2"/>
          </p:nvPr>
        </p:nvSpPr>
        <p:spPr>
          <a:xfrm>
            <a:off x="0" y="9429305"/>
            <a:ext cx="2888427" cy="497333"/>
          </a:xfrm>
          <a:prstGeom prst="rect">
            <a:avLst/>
          </a:prstGeom>
        </p:spPr>
        <p:txBody>
          <a:bodyPr vert="horz" lIns="90691" tIns="45346" rIns="90691" bIns="45346" rtlCol="0" anchor="b"/>
          <a:lstStyle>
            <a:lvl1pPr algn="l" fontAlgn="auto">
              <a:spcBef>
                <a:spcPts val="0"/>
              </a:spcBef>
              <a:spcAft>
                <a:spcPts val="0"/>
              </a:spcAft>
              <a:defRPr sz="1100" dirty="0">
                <a:latin typeface="+mn-lt"/>
                <a:cs typeface="+mn-cs"/>
              </a:defRPr>
            </a:lvl1pPr>
          </a:lstStyle>
          <a:p>
            <a:pPr>
              <a:defRPr/>
            </a:pPr>
            <a:endParaRPr lang="sv-SE"/>
          </a:p>
        </p:txBody>
      </p:sp>
      <p:sp>
        <p:nvSpPr>
          <p:cNvPr id="5" name="Platshållare för bildnummer 4"/>
          <p:cNvSpPr>
            <a:spLocks noGrp="1"/>
          </p:cNvSpPr>
          <p:nvPr>
            <p:ph type="sldNum" sz="quarter" idx="3"/>
          </p:nvPr>
        </p:nvSpPr>
        <p:spPr>
          <a:xfrm>
            <a:off x="3772822" y="9429305"/>
            <a:ext cx="2888427" cy="497333"/>
          </a:xfrm>
          <a:prstGeom prst="rect">
            <a:avLst/>
          </a:prstGeom>
        </p:spPr>
        <p:txBody>
          <a:bodyPr vert="horz" lIns="90691" tIns="45346" rIns="90691" bIns="45346" rtlCol="0" anchor="b"/>
          <a:lstStyle>
            <a:lvl1pPr algn="r" fontAlgn="auto">
              <a:spcBef>
                <a:spcPts val="0"/>
              </a:spcBef>
              <a:spcAft>
                <a:spcPts val="0"/>
              </a:spcAft>
              <a:defRPr sz="1100" smtClean="0">
                <a:latin typeface="+mn-lt"/>
                <a:cs typeface="+mn-cs"/>
              </a:defRPr>
            </a:lvl1pPr>
          </a:lstStyle>
          <a:p>
            <a:pPr>
              <a:defRPr/>
            </a:pPr>
            <a:fld id="{C44DEBF4-0E25-49D3-A135-1EFBFD058AB1}" type="slidenum">
              <a:rPr lang="sv-SE"/>
              <a:pPr>
                <a:defRPr/>
              </a:pPr>
              <a:t>‹#›</a:t>
            </a:fld>
            <a:endParaRPr lang="sv-SE" dirty="0"/>
          </a:p>
        </p:txBody>
      </p:sp>
    </p:spTree>
    <p:extLst>
      <p:ext uri="{BB962C8B-B14F-4D97-AF65-F5344CB8AC3E}">
        <p14:creationId xmlns:p14="http://schemas.microsoft.com/office/powerpoint/2010/main" val="1884962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888427" cy="497333"/>
          </a:xfrm>
          <a:prstGeom prst="rect">
            <a:avLst/>
          </a:prstGeom>
        </p:spPr>
        <p:txBody>
          <a:bodyPr vert="horz" lIns="90691" tIns="45346" rIns="90691" bIns="45346" rtlCol="0"/>
          <a:lstStyle>
            <a:lvl1pPr algn="l" fontAlgn="auto">
              <a:spcBef>
                <a:spcPts val="0"/>
              </a:spcBef>
              <a:spcAft>
                <a:spcPts val="0"/>
              </a:spcAft>
              <a:defRPr sz="1100" dirty="0">
                <a:latin typeface="+mn-lt"/>
                <a:cs typeface="+mn-cs"/>
              </a:defRPr>
            </a:lvl1pPr>
          </a:lstStyle>
          <a:p>
            <a:pPr>
              <a:defRPr/>
            </a:pPr>
            <a:endParaRPr lang="sv-SE"/>
          </a:p>
        </p:txBody>
      </p:sp>
      <p:sp>
        <p:nvSpPr>
          <p:cNvPr id="3" name="Platshållare för datum 2"/>
          <p:cNvSpPr>
            <a:spLocks noGrp="1"/>
          </p:cNvSpPr>
          <p:nvPr>
            <p:ph type="dt" idx="1"/>
          </p:nvPr>
        </p:nvSpPr>
        <p:spPr>
          <a:xfrm>
            <a:off x="3772822" y="1"/>
            <a:ext cx="2888427" cy="497333"/>
          </a:xfrm>
          <a:prstGeom prst="rect">
            <a:avLst/>
          </a:prstGeom>
        </p:spPr>
        <p:txBody>
          <a:bodyPr vert="horz" lIns="90691" tIns="45346" rIns="90691" bIns="45346" rtlCol="0"/>
          <a:lstStyle>
            <a:lvl1pPr algn="r" fontAlgn="auto">
              <a:spcBef>
                <a:spcPts val="0"/>
              </a:spcBef>
              <a:spcAft>
                <a:spcPts val="0"/>
              </a:spcAft>
              <a:defRPr sz="1100" smtClean="0">
                <a:latin typeface="+mn-lt"/>
                <a:cs typeface="+mn-cs"/>
              </a:defRPr>
            </a:lvl1pPr>
          </a:lstStyle>
          <a:p>
            <a:pPr>
              <a:defRPr/>
            </a:pPr>
            <a:fld id="{15B735C2-1316-4C2A-987B-5CBB57CBCE32}" type="datetimeFigureOut">
              <a:rPr lang="sv-SE"/>
              <a:pPr>
                <a:defRPr/>
              </a:pPr>
              <a:t>2024-02-26</a:t>
            </a:fld>
            <a:endParaRPr lang="sv-SE" dirty="0"/>
          </a:p>
        </p:txBody>
      </p:sp>
      <p:sp>
        <p:nvSpPr>
          <p:cNvPr id="4" name="Platshållare för bildobjekt 3"/>
          <p:cNvSpPr>
            <a:spLocks noGrp="1" noRot="1" noChangeAspect="1"/>
          </p:cNvSpPr>
          <p:nvPr>
            <p:ph type="sldImg" idx="2"/>
          </p:nvPr>
        </p:nvSpPr>
        <p:spPr>
          <a:xfrm>
            <a:off x="354013" y="1241425"/>
            <a:ext cx="5954712" cy="3349625"/>
          </a:xfrm>
          <a:prstGeom prst="rect">
            <a:avLst/>
          </a:prstGeom>
          <a:noFill/>
          <a:ln w="12700">
            <a:solidFill>
              <a:prstClr val="black"/>
            </a:solidFill>
          </a:ln>
        </p:spPr>
        <p:txBody>
          <a:bodyPr vert="horz" lIns="90691" tIns="45346" rIns="90691" bIns="45346" rtlCol="0" anchor="ctr"/>
          <a:lstStyle/>
          <a:p>
            <a:pPr lvl="0"/>
            <a:endParaRPr lang="sv-SE" noProof="0" dirty="0"/>
          </a:p>
        </p:txBody>
      </p:sp>
      <p:sp>
        <p:nvSpPr>
          <p:cNvPr id="5" name="Platshållare för anteckningar 4"/>
          <p:cNvSpPr>
            <a:spLocks noGrp="1"/>
          </p:cNvSpPr>
          <p:nvPr>
            <p:ph type="body" sz="quarter" idx="3"/>
          </p:nvPr>
        </p:nvSpPr>
        <p:spPr>
          <a:xfrm>
            <a:off x="665530" y="4777782"/>
            <a:ext cx="5331678" cy="3907834"/>
          </a:xfrm>
          <a:prstGeom prst="rect">
            <a:avLst/>
          </a:prstGeom>
        </p:spPr>
        <p:txBody>
          <a:bodyPr vert="horz" lIns="90691" tIns="45346" rIns="90691" bIns="45346" rtlCol="0"/>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p:cNvSpPr>
            <a:spLocks noGrp="1"/>
          </p:cNvSpPr>
          <p:nvPr>
            <p:ph type="ftr" sz="quarter" idx="4"/>
          </p:nvPr>
        </p:nvSpPr>
        <p:spPr>
          <a:xfrm>
            <a:off x="0" y="9429305"/>
            <a:ext cx="2888427" cy="497333"/>
          </a:xfrm>
          <a:prstGeom prst="rect">
            <a:avLst/>
          </a:prstGeom>
        </p:spPr>
        <p:txBody>
          <a:bodyPr vert="horz" lIns="90691" tIns="45346" rIns="90691" bIns="45346" rtlCol="0" anchor="b"/>
          <a:lstStyle>
            <a:lvl1pPr algn="l" fontAlgn="auto">
              <a:spcBef>
                <a:spcPts val="0"/>
              </a:spcBef>
              <a:spcAft>
                <a:spcPts val="0"/>
              </a:spcAft>
              <a:defRPr sz="1100" dirty="0">
                <a:latin typeface="+mn-lt"/>
                <a:cs typeface="+mn-cs"/>
              </a:defRPr>
            </a:lvl1pPr>
          </a:lstStyle>
          <a:p>
            <a:pPr>
              <a:defRPr/>
            </a:pPr>
            <a:endParaRPr lang="sv-SE"/>
          </a:p>
        </p:txBody>
      </p:sp>
      <p:sp>
        <p:nvSpPr>
          <p:cNvPr id="7" name="Platshållare för bildnummer 6"/>
          <p:cNvSpPr>
            <a:spLocks noGrp="1"/>
          </p:cNvSpPr>
          <p:nvPr>
            <p:ph type="sldNum" sz="quarter" idx="5"/>
          </p:nvPr>
        </p:nvSpPr>
        <p:spPr>
          <a:xfrm>
            <a:off x="3772822" y="9429305"/>
            <a:ext cx="2888427" cy="497333"/>
          </a:xfrm>
          <a:prstGeom prst="rect">
            <a:avLst/>
          </a:prstGeom>
        </p:spPr>
        <p:txBody>
          <a:bodyPr vert="horz" lIns="90691" tIns="45346" rIns="90691" bIns="45346" rtlCol="0" anchor="b"/>
          <a:lstStyle>
            <a:lvl1pPr algn="r" fontAlgn="auto">
              <a:spcBef>
                <a:spcPts val="0"/>
              </a:spcBef>
              <a:spcAft>
                <a:spcPts val="0"/>
              </a:spcAft>
              <a:defRPr sz="1100" smtClean="0">
                <a:latin typeface="+mn-lt"/>
                <a:cs typeface="+mn-cs"/>
              </a:defRPr>
            </a:lvl1pPr>
          </a:lstStyle>
          <a:p>
            <a:pPr>
              <a:defRPr/>
            </a:pPr>
            <a:fld id="{FCCFF293-0C2B-4EF4-AA0E-F2E41D9E2079}" type="slidenum">
              <a:rPr lang="sv-SE"/>
              <a:pPr>
                <a:defRPr/>
              </a:pPr>
              <a:t>‹#›</a:t>
            </a:fld>
            <a:endParaRPr lang="sv-SE" dirty="0"/>
          </a:p>
        </p:txBody>
      </p:sp>
    </p:spTree>
    <p:extLst>
      <p:ext uri="{BB962C8B-B14F-4D97-AF65-F5344CB8AC3E}">
        <p14:creationId xmlns:p14="http://schemas.microsoft.com/office/powerpoint/2010/main" val="288688221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do.se/diskriminering/olika-former-av-diskriminering/bristande-tillganglighet-ar-diskriminerin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dirty="0" smtClean="0"/>
              <a:t>Tack för att jag får träffa</a:t>
            </a:r>
            <a:r>
              <a:rPr lang="sv-SE" sz="1100" baseline="0" dirty="0" smtClean="0"/>
              <a:t> er idag. Jag kommer att berätta om Rättighetscentrum Norrbotten, och diskrimineringslagen och om normer som finns i samhället.</a:t>
            </a:r>
          </a:p>
          <a:p>
            <a:endParaRPr lang="sv-SE" sz="1100" baseline="0" dirty="0" smtClean="0"/>
          </a:p>
          <a:p>
            <a:r>
              <a:rPr lang="sv-SE" sz="1100" baseline="0" dirty="0" smtClean="0"/>
              <a:t>Om ni vill så kan ni får mitt bildspel med anteckningar i efterhand.</a:t>
            </a:r>
          </a:p>
          <a:p>
            <a:endParaRPr lang="sv-SE" sz="1100" baseline="0" dirty="0" smtClean="0"/>
          </a:p>
          <a:p>
            <a:r>
              <a:rPr lang="sv-SE" sz="1100" baseline="0" dirty="0" smtClean="0"/>
              <a:t>Bilderna som finns i bildspelet är från en utställning som Rättighetscentrum Norrbotten tagit fram. Den heter ”Inbillningens kraft är stor” och innehåller illustrationer av Ulf </a:t>
            </a:r>
            <a:r>
              <a:rPr lang="sv-SE" sz="1100" baseline="0" dirty="0" err="1" smtClean="0"/>
              <a:t>Frödin</a:t>
            </a:r>
            <a:r>
              <a:rPr lang="sv-SE" sz="1100" baseline="0" dirty="0" smtClean="0"/>
              <a:t>. Utställningen turnerar i Norrbotten och det följer med diskussionsfrågor till varje bild.</a:t>
            </a:r>
            <a:endParaRPr lang="sv-SE" sz="1100" dirty="0"/>
          </a:p>
        </p:txBody>
      </p:sp>
      <p:sp>
        <p:nvSpPr>
          <p:cNvPr id="4" name="Platshållare för bildnummer 3"/>
          <p:cNvSpPr>
            <a:spLocks noGrp="1"/>
          </p:cNvSpPr>
          <p:nvPr>
            <p:ph type="sldNum" sz="quarter" idx="10"/>
          </p:nvPr>
        </p:nvSpPr>
        <p:spPr/>
        <p:txBody>
          <a:bodyPr/>
          <a:lstStyle/>
          <a:p>
            <a:pPr>
              <a:defRPr/>
            </a:pPr>
            <a:fld id="{FCCFF293-0C2B-4EF4-AA0E-F2E41D9E2079}" type="slidenum">
              <a:rPr lang="sv-SE" smtClean="0"/>
              <a:pPr>
                <a:defRPr/>
              </a:pPr>
              <a:t>1</a:t>
            </a:fld>
            <a:endParaRPr lang="sv-SE" dirty="0"/>
          </a:p>
        </p:txBody>
      </p:sp>
    </p:spTree>
    <p:extLst>
      <p:ext uri="{BB962C8B-B14F-4D97-AF65-F5344CB8AC3E}">
        <p14:creationId xmlns:p14="http://schemas.microsoft.com/office/powerpoint/2010/main" val="1173668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Normer är social regler och mallar för hur vi ”ska” vara. Vi är alla med och skapar normer genom det</a:t>
            </a:r>
            <a:r>
              <a:rPr lang="sv-SE" baseline="0" dirty="0" smtClean="0"/>
              <a:t> vi gör, det vi säger och det vi förväntar oss i mötet med andra. Normer kan ses som ett sätt för oss människor att skapa gemensam förståelse av omgivningen. På så sätt kan normer vara viktiga för att skapa samhörighet, och i vissa fall ordning och trygghet.</a:t>
            </a:r>
          </a:p>
          <a:p>
            <a:endParaRPr lang="sv-SE" dirty="0" smtClean="0"/>
          </a:p>
          <a:p>
            <a:r>
              <a:rPr lang="sv-SE" baseline="0" dirty="0" smtClean="0"/>
              <a:t>Normer är inte nedskrivna eller lag men märks så fort vi bryter mot dem. När vi beter oss normbrytande eller ser ut på ett sätt som bryter mot normer då blir normerna synliga. </a:t>
            </a:r>
          </a:p>
          <a:p>
            <a:endParaRPr lang="sv-SE" baseline="0" dirty="0" smtClean="0"/>
          </a:p>
          <a:p>
            <a:r>
              <a:rPr lang="sv-SE" baseline="0" dirty="0" smtClean="0"/>
              <a:t>Vad är bra och dåliga normer? För Dig/Er?</a:t>
            </a:r>
          </a:p>
          <a:p>
            <a:endParaRPr lang="sv-SE" baseline="0" dirty="0" smtClean="0"/>
          </a:p>
          <a:p>
            <a:r>
              <a:rPr lang="sv-SE" baseline="0" dirty="0" smtClean="0"/>
              <a:t>Syntolkning bild:</a:t>
            </a:r>
          </a:p>
          <a:p>
            <a:r>
              <a:rPr lang="sv-SE" baseline="0" dirty="0" smtClean="0"/>
              <a:t>En massa ord runt en ring där det står: Vad är normer? Ex på ord är ordning, trygghet, ramar, förväntningar, osynliga, begränsningar, trakasserier, diskriminering</a:t>
            </a:r>
            <a:endParaRPr lang="sv-SE" dirty="0"/>
          </a:p>
        </p:txBody>
      </p:sp>
      <p:sp>
        <p:nvSpPr>
          <p:cNvPr id="4" name="Platshållare för bildnummer 3"/>
          <p:cNvSpPr>
            <a:spLocks noGrp="1"/>
          </p:cNvSpPr>
          <p:nvPr>
            <p:ph type="sldNum" sz="quarter" idx="10"/>
          </p:nvPr>
        </p:nvSpPr>
        <p:spPr/>
        <p:txBody>
          <a:bodyPr/>
          <a:lstStyle/>
          <a:p>
            <a:fld id="{5867D8E2-2D34-4C65-BFA2-1A84E42C99AE}" type="slidenum">
              <a:rPr lang="sv-SE" smtClean="0"/>
              <a:t>10</a:t>
            </a:fld>
            <a:endParaRPr lang="sv-SE"/>
          </a:p>
        </p:txBody>
      </p:sp>
    </p:spTree>
    <p:extLst>
      <p:ext uri="{BB962C8B-B14F-4D97-AF65-F5344CB8AC3E}">
        <p14:creationId xmlns:p14="http://schemas.microsoft.com/office/powerpoint/2010/main" val="1646760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62747" indent="-162747">
              <a:buFont typeface="Arial" panose="020B0604020202020204" pitchFamily="34" charset="0"/>
              <a:buChar char="•"/>
            </a:pPr>
            <a:r>
              <a:rPr lang="sv-SE" dirty="0" smtClean="0"/>
              <a:t>Normer och makt bidrar</a:t>
            </a:r>
            <a:r>
              <a:rPr lang="sv-SE" baseline="0" dirty="0" smtClean="0"/>
              <a:t> till ojämlikhet genom att vissa personer får fördelar av att tillhöra vissa normer och andra får nackdelar av att bryta mot dem.</a:t>
            </a:r>
          </a:p>
          <a:p>
            <a:pPr marL="162747" indent="-162747">
              <a:buFont typeface="Arial" panose="020B0604020202020204" pitchFamily="34" charset="0"/>
              <a:buChar char="•"/>
            </a:pPr>
            <a:r>
              <a:rPr lang="sv-SE" baseline="0" dirty="0" smtClean="0"/>
              <a:t>Normer som skapar ojämlikhet bygger ofta på en uppdelning i kategorierna ”vi” och ”de andra”. Personer som bryter mot en norm – de andra – framställs som konstiga, onormala, sjuka, farliga eller på annat sätt sämre än de som uppfyller normen. På så sätt sorterar och värderar vi människor, medvetet och omedvetet.</a:t>
            </a:r>
          </a:p>
          <a:p>
            <a:pPr marL="0" indent="0">
              <a:buFont typeface="Arial" panose="020B0604020202020204" pitchFamily="34" charset="0"/>
              <a:buNone/>
            </a:pPr>
            <a:endParaRPr lang="sv-SE" baseline="0" dirty="0" smtClean="0"/>
          </a:p>
          <a:p>
            <a:pPr marL="162747" indent="-162747">
              <a:buFont typeface="Arial" panose="020B0604020202020204" pitchFamily="34" charset="0"/>
              <a:buChar char="•"/>
            </a:pPr>
            <a:r>
              <a:rPr lang="sv-SE" b="1" i="1" baseline="0" dirty="0" smtClean="0"/>
              <a:t>Har du haft FÖRDEL av att tillhöra eller anamma en norm?</a:t>
            </a:r>
          </a:p>
          <a:p>
            <a:pPr marL="162747" indent="-162747">
              <a:buFont typeface="Arial" panose="020B0604020202020204" pitchFamily="34" charset="0"/>
              <a:buChar char="•"/>
            </a:pPr>
            <a:endParaRPr lang="sv-SE" b="1" i="1" baseline="0" dirty="0" smtClean="0"/>
          </a:p>
          <a:p>
            <a:pPr marL="0" indent="0">
              <a:buFont typeface="Arial" panose="020B0604020202020204" pitchFamily="34" charset="0"/>
              <a:buNone/>
            </a:pPr>
            <a:r>
              <a:rPr lang="sv-SE" b="0" i="0" baseline="0" dirty="0" smtClean="0"/>
              <a:t>Syntolkning bild:</a:t>
            </a:r>
          </a:p>
          <a:p>
            <a:pPr lvl="0"/>
            <a:r>
              <a:rPr lang="sv-SE" b="0" i="0" baseline="0" dirty="0" smtClean="0"/>
              <a:t>En grå cirkel med en röd mindre cirkel i mitten. Pil från den röda cirkeln till texten: </a:t>
            </a:r>
            <a:r>
              <a:rPr lang="sv-SE" sz="1200" b="0" kern="1200" dirty="0" smtClean="0">
                <a:solidFill>
                  <a:schemeClr val="tx1"/>
                </a:solidFill>
                <a:latin typeface="+mn-lt"/>
                <a:ea typeface="+mn-ea"/>
                <a:cs typeface="+mn-cs"/>
              </a:rPr>
              <a:t>Den som följer normen </a:t>
            </a:r>
            <a:br>
              <a:rPr lang="sv-SE" sz="1200" b="0" kern="1200" dirty="0" smtClean="0">
                <a:solidFill>
                  <a:schemeClr val="tx1"/>
                </a:solidFill>
                <a:latin typeface="+mn-lt"/>
                <a:ea typeface="+mn-ea"/>
                <a:cs typeface="+mn-cs"/>
              </a:rPr>
            </a:br>
            <a:r>
              <a:rPr lang="sv-SE" sz="1200" b="0" kern="1200" dirty="0" smtClean="0">
                <a:solidFill>
                  <a:schemeClr val="tx1"/>
                </a:solidFill>
                <a:latin typeface="+mn-lt"/>
                <a:ea typeface="+mn-ea"/>
                <a:cs typeface="+mn-cs"/>
              </a:rPr>
              <a:t>kan bli/få: -</a:t>
            </a:r>
            <a:r>
              <a:rPr lang="sv-SE" sz="1200" kern="1200" dirty="0" smtClean="0">
                <a:solidFill>
                  <a:schemeClr val="tx1"/>
                </a:solidFill>
                <a:latin typeface="+mn-lt"/>
                <a:ea typeface="+mn-ea"/>
                <a:cs typeface="+mn-cs"/>
              </a:rPr>
              <a:t>sedd &amp; bekräftad - privilegier, makt, fördelar – uppmuntran</a:t>
            </a:r>
          </a:p>
          <a:p>
            <a:pPr lvl="0"/>
            <a:r>
              <a:rPr lang="sv-SE" sz="1200" kern="1200" dirty="0" smtClean="0">
                <a:solidFill>
                  <a:schemeClr val="tx1"/>
                </a:solidFill>
                <a:latin typeface="+mn-lt"/>
                <a:ea typeface="+mn-ea"/>
                <a:cs typeface="+mn-cs"/>
              </a:rPr>
              <a:t>Pil från den grå cirkeln med texten: Den som bryter normen </a:t>
            </a:r>
            <a:br>
              <a:rPr lang="sv-SE" sz="1200" kern="1200" dirty="0" smtClean="0">
                <a:solidFill>
                  <a:schemeClr val="tx1"/>
                </a:solidFill>
                <a:latin typeface="+mn-lt"/>
                <a:ea typeface="+mn-ea"/>
                <a:cs typeface="+mn-cs"/>
              </a:rPr>
            </a:br>
            <a:r>
              <a:rPr lang="sv-SE" sz="1200" kern="1200" dirty="0" smtClean="0">
                <a:solidFill>
                  <a:schemeClr val="tx1"/>
                </a:solidFill>
                <a:latin typeface="+mn-lt"/>
                <a:ea typeface="+mn-ea"/>
                <a:cs typeface="+mn-cs"/>
              </a:rPr>
              <a:t>kan bli: -osynliggjord -utan fördelar / makt -bestraffad</a:t>
            </a:r>
          </a:p>
          <a:p>
            <a:pPr lvl="0"/>
            <a:endParaRPr lang="sv-SE" sz="1200" kern="1200" dirty="0" smtClean="0">
              <a:solidFill>
                <a:schemeClr val="tx1"/>
              </a:solidFill>
              <a:latin typeface="+mn-lt"/>
              <a:ea typeface="+mn-ea"/>
              <a:cs typeface="+mn-cs"/>
            </a:endParaRPr>
          </a:p>
          <a:p>
            <a:pPr marL="0" indent="0">
              <a:buFont typeface="Arial" panose="020B0604020202020204" pitchFamily="34" charset="0"/>
              <a:buNone/>
            </a:pPr>
            <a:endParaRPr lang="sv-SE" b="0" i="0" baseline="0" dirty="0" smtClean="0"/>
          </a:p>
          <a:p>
            <a:pPr marL="0" indent="0">
              <a:buFont typeface="Arial" panose="020B0604020202020204" pitchFamily="34" charset="0"/>
              <a:buNone/>
            </a:pPr>
            <a:endParaRPr lang="sv-SE" b="1" i="1" dirty="0"/>
          </a:p>
        </p:txBody>
      </p:sp>
      <p:sp>
        <p:nvSpPr>
          <p:cNvPr id="4" name="Platshållare för bildnummer 3"/>
          <p:cNvSpPr>
            <a:spLocks noGrp="1"/>
          </p:cNvSpPr>
          <p:nvPr>
            <p:ph type="sldNum" sz="quarter" idx="10"/>
          </p:nvPr>
        </p:nvSpPr>
        <p:spPr/>
        <p:txBody>
          <a:bodyPr/>
          <a:lstStyle/>
          <a:p>
            <a:fld id="{5867D8E2-2D34-4C65-BFA2-1A84E42C99AE}" type="slidenum">
              <a:rPr lang="sv-SE" smtClean="0"/>
              <a:t>11</a:t>
            </a:fld>
            <a:endParaRPr lang="sv-SE"/>
          </a:p>
        </p:txBody>
      </p:sp>
    </p:spTree>
    <p:extLst>
      <p:ext uri="{BB962C8B-B14F-4D97-AF65-F5344CB8AC3E}">
        <p14:creationId xmlns:p14="http://schemas.microsoft.com/office/powerpoint/2010/main" val="3549467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Normer kopplade till diskrimineringsgrunderna</a:t>
            </a:r>
          </a:p>
          <a:p>
            <a:pPr marL="285750" indent="-285750">
              <a:buFont typeface="Arial" panose="020B0604020202020204" pitchFamily="34" charset="0"/>
              <a:buChar char="•"/>
            </a:pPr>
            <a:r>
              <a:rPr lang="sv-SE" dirty="0" smtClean="0"/>
              <a:t>Könsnorm eller maskulinitetsnorm – Kön</a:t>
            </a:r>
          </a:p>
          <a:p>
            <a:pPr marL="285750" indent="-285750">
              <a:buFont typeface="Arial" panose="020B0604020202020204" pitchFamily="34" charset="0"/>
              <a:buChar char="•"/>
            </a:pPr>
            <a:r>
              <a:rPr lang="sv-SE" dirty="0" smtClean="0"/>
              <a:t>Vithets- eller svenskhetsnorm – Etnisk tillhörighet</a:t>
            </a:r>
          </a:p>
          <a:p>
            <a:pPr marL="285750" indent="-285750">
              <a:buFont typeface="Arial" panose="020B0604020202020204" pitchFamily="34" charset="0"/>
              <a:buChar char="•"/>
            </a:pPr>
            <a:r>
              <a:rPr lang="sv-SE" dirty="0" smtClean="0"/>
              <a:t>Den sekulära normen – Religion eller annan trosuppfattning</a:t>
            </a:r>
          </a:p>
          <a:p>
            <a:pPr marL="285750" indent="-285750">
              <a:buFont typeface="Arial" panose="020B0604020202020204" pitchFamily="34" charset="0"/>
              <a:buChar char="•"/>
            </a:pPr>
            <a:r>
              <a:rPr lang="sv-SE" b="1" dirty="0" smtClean="0"/>
              <a:t>Funktionsnorm – Funktionsnedsättning</a:t>
            </a:r>
          </a:p>
          <a:p>
            <a:pPr marL="285750" indent="-285750">
              <a:buFont typeface="Arial" panose="020B0604020202020204" pitchFamily="34" charset="0"/>
              <a:buChar char="•"/>
            </a:pPr>
            <a:r>
              <a:rPr lang="sv-SE" dirty="0" smtClean="0"/>
              <a:t>Heteronorm – Sexuell läggning</a:t>
            </a:r>
          </a:p>
          <a:p>
            <a:pPr marL="285750" indent="-285750">
              <a:buFont typeface="Arial" panose="020B0604020202020204" pitchFamily="34" charset="0"/>
              <a:buChar char="•"/>
            </a:pPr>
            <a:r>
              <a:rPr lang="sv-SE" dirty="0" smtClean="0"/>
              <a:t>CIS-norm eller tvåkönsnormen - Könsidentitet eller uttryck</a:t>
            </a:r>
          </a:p>
          <a:p>
            <a:pPr marL="285750" indent="-285750">
              <a:buFont typeface="Arial" panose="020B0604020202020204" pitchFamily="34" charset="0"/>
              <a:buChar char="•"/>
            </a:pPr>
            <a:r>
              <a:rPr lang="sv-SE" b="1" dirty="0" smtClean="0"/>
              <a:t>Vuxen eller medelåldersnorm – Ålder</a:t>
            </a:r>
          </a:p>
          <a:p>
            <a:pPr marL="285750" indent="-285750">
              <a:buFont typeface="Arial" panose="020B0604020202020204" pitchFamily="34" charset="0"/>
              <a:buChar char="•"/>
            </a:pPr>
            <a:endParaRPr lang="sv-SE" b="1" dirty="0" smtClean="0"/>
          </a:p>
          <a:p>
            <a:pPr marL="0" indent="0">
              <a:buFont typeface="Arial" panose="020B0604020202020204" pitchFamily="34" charset="0"/>
              <a:buNone/>
            </a:pPr>
            <a:r>
              <a:rPr lang="sv-SE" b="0" dirty="0" smtClean="0"/>
              <a:t>Syntolkning bild:</a:t>
            </a:r>
          </a:p>
          <a:p>
            <a:r>
              <a:rPr lang="sv-SE" b="0" dirty="0" smtClean="0"/>
              <a:t>Två arbetare står lutade över varsin spade. Den ena säger: inte lätt att vara bög på alla arbetsplatser. Den andre svarar: Men med kamraternas stöd går det vägen</a:t>
            </a:r>
            <a:endParaRPr lang="sv-SE" b="0" dirty="0"/>
          </a:p>
        </p:txBody>
      </p:sp>
      <p:sp>
        <p:nvSpPr>
          <p:cNvPr id="4" name="Platshållare för bildnummer 3"/>
          <p:cNvSpPr>
            <a:spLocks noGrp="1"/>
          </p:cNvSpPr>
          <p:nvPr>
            <p:ph type="sldNum" sz="quarter" idx="10"/>
          </p:nvPr>
        </p:nvSpPr>
        <p:spPr/>
        <p:txBody>
          <a:bodyPr/>
          <a:lstStyle/>
          <a:p>
            <a:pPr>
              <a:defRPr/>
            </a:pPr>
            <a:fld id="{FCCFF293-0C2B-4EF4-AA0E-F2E41D9E2079}" type="slidenum">
              <a:rPr lang="sv-SE" smtClean="0"/>
              <a:pPr>
                <a:defRPr/>
              </a:pPr>
              <a:t>12</a:t>
            </a:fld>
            <a:endParaRPr lang="sv-SE" dirty="0"/>
          </a:p>
        </p:txBody>
      </p:sp>
    </p:spTree>
    <p:extLst>
      <p:ext uri="{BB962C8B-B14F-4D97-AF65-F5344CB8AC3E}">
        <p14:creationId xmlns:p14="http://schemas.microsoft.com/office/powerpoint/2010/main" val="1788486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Modellen har jag inspirerats av från metodboken </a:t>
            </a:r>
            <a:r>
              <a:rPr lang="sv-SE" baseline="0" dirty="0" err="1" smtClean="0"/>
              <a:t>PraLin</a:t>
            </a:r>
            <a:r>
              <a:rPr lang="sv-SE" baseline="0" dirty="0" smtClean="0"/>
              <a:t> som våra kollegor på byråerna i Malmö och Uppsala tagit fram. </a:t>
            </a:r>
            <a:r>
              <a:rPr lang="sv-SE" baseline="0" dirty="0" err="1" smtClean="0"/>
              <a:t>PraLin</a:t>
            </a:r>
            <a:r>
              <a:rPr lang="sv-SE" baseline="0" dirty="0" smtClean="0"/>
              <a:t> vänder sig till skolor så där för är ordet barn/elev med vid ett flertal tillfällen. Men modellen är användbar i annat än skolsammanhang.</a:t>
            </a:r>
          </a:p>
          <a:p>
            <a:endParaRPr lang="sv-SE" baseline="0" dirty="0" smtClean="0"/>
          </a:p>
          <a:p>
            <a:r>
              <a:rPr lang="sv-SE" b="0" i="0" baseline="0" dirty="0" smtClean="0"/>
              <a:t>Normers komponenter:</a:t>
            </a:r>
          </a:p>
          <a:p>
            <a:r>
              <a:rPr lang="sv-SE" b="0" i="0" baseline="0" dirty="0" smtClean="0"/>
              <a:t>Ide</a:t>
            </a:r>
          </a:p>
          <a:p>
            <a:r>
              <a:rPr lang="sv-SE" b="0" i="0" baseline="0" dirty="0" smtClean="0"/>
              <a:t>Beteende</a:t>
            </a:r>
          </a:p>
          <a:p>
            <a:r>
              <a:rPr lang="sv-SE" b="0" i="0" baseline="0" dirty="0" smtClean="0"/>
              <a:t>Konkreta beslut eller företeelser</a:t>
            </a:r>
            <a:endParaRPr lang="sv-SE" b="0" i="0" dirty="0"/>
          </a:p>
        </p:txBody>
      </p:sp>
      <p:sp>
        <p:nvSpPr>
          <p:cNvPr id="4" name="Platshållare för bildnummer 3"/>
          <p:cNvSpPr>
            <a:spLocks noGrp="1"/>
          </p:cNvSpPr>
          <p:nvPr>
            <p:ph type="sldNum" sz="quarter" idx="10"/>
          </p:nvPr>
        </p:nvSpPr>
        <p:spPr/>
        <p:txBody>
          <a:bodyPr/>
          <a:lstStyle/>
          <a:p>
            <a:fld id="{5867D8E2-2D34-4C65-BFA2-1A84E42C99AE}" type="slidenum">
              <a:rPr lang="sv-SE" smtClean="0"/>
              <a:t>13</a:t>
            </a:fld>
            <a:endParaRPr lang="sv-SE"/>
          </a:p>
        </p:txBody>
      </p:sp>
    </p:spTree>
    <p:extLst>
      <p:ext uri="{BB962C8B-B14F-4D97-AF65-F5344CB8AC3E}">
        <p14:creationId xmlns:p14="http://schemas.microsoft.com/office/powerpoint/2010/main" val="854601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kern="1200" dirty="0" smtClean="0">
                <a:solidFill>
                  <a:schemeClr val="tx1"/>
                </a:solidFill>
                <a:effectLst/>
                <a:latin typeface="+mn-lt"/>
                <a:ea typeface="+mn-ea"/>
                <a:cs typeface="+mn-cs"/>
              </a:rPr>
              <a:t>Medelålders norm</a:t>
            </a:r>
          </a:p>
          <a:p>
            <a:pPr marL="0" indent="0">
              <a:buFont typeface="Arial" panose="020B0604020202020204" pitchFamily="34" charset="0"/>
              <a:buNone/>
            </a:pPr>
            <a:r>
              <a:rPr lang="sv-SE" sz="1200" b="0" i="0" kern="1200" dirty="0" smtClean="0">
                <a:solidFill>
                  <a:schemeClr val="tx1"/>
                </a:solidFill>
                <a:effectLst/>
                <a:latin typeface="+mn-lt"/>
                <a:ea typeface="+mn-ea"/>
                <a:cs typeface="+mn-cs"/>
              </a:rPr>
              <a:t>Ide: </a:t>
            </a:r>
          </a:p>
          <a:p>
            <a:pPr marL="342900" indent="-342900">
              <a:buFont typeface="Arial" panose="020B0604020202020204" pitchFamily="34" charset="0"/>
              <a:buChar char="•"/>
            </a:pPr>
            <a:r>
              <a:rPr lang="sv-SE" sz="1200" dirty="0" smtClean="0"/>
              <a:t>Vuxna har mer makt än barn och unga</a:t>
            </a:r>
          </a:p>
          <a:p>
            <a:pPr marL="342900" indent="-342900">
              <a:buFont typeface="Arial" panose="020B0604020202020204" pitchFamily="34" charset="0"/>
              <a:buChar char="•"/>
            </a:pPr>
            <a:r>
              <a:rPr lang="sv-SE" sz="1200" dirty="0" smtClean="0"/>
              <a:t>Äldre har mindre makt</a:t>
            </a:r>
          </a:p>
          <a:p>
            <a:pPr marL="342900" indent="-342900">
              <a:buFont typeface="Arial" panose="020B0604020202020204" pitchFamily="34" charset="0"/>
              <a:buChar char="•"/>
            </a:pPr>
            <a:endParaRPr lang="sv-SE" sz="1200" dirty="0" smtClean="0"/>
          </a:p>
          <a:p>
            <a:pPr marL="0" indent="0">
              <a:buFont typeface="Arial" panose="020B0604020202020204" pitchFamily="34" charset="0"/>
              <a:buNone/>
            </a:pPr>
            <a:r>
              <a:rPr lang="sv-SE" sz="1200" dirty="0" smtClean="0"/>
              <a:t>Beteende:</a:t>
            </a:r>
          </a:p>
          <a:p>
            <a:pPr marL="342900" indent="-342900">
              <a:buFont typeface="Arial" panose="020B0604020202020204" pitchFamily="34" charset="0"/>
              <a:buChar char="•"/>
            </a:pPr>
            <a:r>
              <a:rPr lang="sv-SE" sz="1200" dirty="0" smtClean="0"/>
              <a:t>”du förstår när du blir äldre”</a:t>
            </a:r>
          </a:p>
          <a:p>
            <a:pPr marL="342900" indent="-342900">
              <a:buFont typeface="Arial" panose="020B0604020202020204" pitchFamily="34" charset="0"/>
              <a:buChar char="•"/>
            </a:pPr>
            <a:r>
              <a:rPr lang="sv-SE" sz="1200" dirty="0" smtClean="0"/>
              <a:t>”hur mår din mamma”, när den äldre mamman är med</a:t>
            </a:r>
          </a:p>
          <a:p>
            <a:pPr marL="342900" indent="-342900">
              <a:buFont typeface="Arial" panose="020B0604020202020204" pitchFamily="34" charset="0"/>
              <a:buChar char="•"/>
            </a:pPr>
            <a:endParaRPr lang="sv-SE" sz="1200" dirty="0" smtClean="0"/>
          </a:p>
          <a:p>
            <a:pPr marL="0" indent="0">
              <a:buFont typeface="Arial" panose="020B0604020202020204" pitchFamily="34" charset="0"/>
              <a:buNone/>
            </a:pPr>
            <a:r>
              <a:rPr lang="sv-SE" sz="1200" dirty="0" smtClean="0"/>
              <a:t>Konkret:</a:t>
            </a:r>
          </a:p>
          <a:p>
            <a:pPr marL="342900" indent="-342900">
              <a:buFont typeface="Arial" panose="020B0604020202020204" pitchFamily="34" charset="0"/>
              <a:buChar char="•"/>
            </a:pPr>
            <a:r>
              <a:rPr lang="sv-SE" sz="1200" dirty="0" smtClean="0"/>
              <a:t>Rösträttens historia</a:t>
            </a:r>
          </a:p>
          <a:p>
            <a:pPr marL="342900" indent="-342900">
              <a:buFont typeface="Arial" panose="020B0604020202020204" pitchFamily="34" charset="0"/>
              <a:buChar char="•"/>
            </a:pPr>
            <a:r>
              <a:rPr lang="sv-SE" sz="1200" dirty="0" smtClean="0"/>
              <a:t>Barnkonventionen som lag</a:t>
            </a:r>
          </a:p>
          <a:p>
            <a:pPr marL="342900" indent="-342900">
              <a:buFont typeface="Arial" panose="020B0604020202020204" pitchFamily="34" charset="0"/>
              <a:buChar char="•"/>
            </a:pPr>
            <a:r>
              <a:rPr lang="sv-SE" sz="1200" dirty="0" smtClean="0"/>
              <a:t>Sorteras bort i rekryterings-</a:t>
            </a:r>
            <a:br>
              <a:rPr lang="sv-SE" sz="1200" dirty="0" smtClean="0"/>
            </a:br>
            <a:r>
              <a:rPr lang="sv-SE" sz="1200" dirty="0" smtClean="0"/>
              <a:t>processer</a:t>
            </a:r>
          </a:p>
          <a:p>
            <a:pPr marL="342900" indent="-342900">
              <a:buFont typeface="Arial" panose="020B0604020202020204" pitchFamily="34" charset="0"/>
              <a:buChar char="•"/>
            </a:pPr>
            <a:r>
              <a:rPr lang="sv-SE" sz="1200" dirty="0" smtClean="0"/>
              <a:t>Många undantag…</a:t>
            </a:r>
          </a:p>
          <a:p>
            <a:endParaRPr lang="sv-SE" sz="1200" b="0" i="0" kern="1200" dirty="0" smtClean="0">
              <a:solidFill>
                <a:schemeClr val="tx1"/>
              </a:solidFill>
              <a:effectLst/>
              <a:latin typeface="+mn-lt"/>
              <a:ea typeface="+mn-ea"/>
              <a:cs typeface="+mn-cs"/>
            </a:endParaRPr>
          </a:p>
          <a:p>
            <a:endParaRPr lang="sv-SE" sz="1200" b="0" i="0" kern="1200" dirty="0" smtClean="0">
              <a:solidFill>
                <a:schemeClr val="tx1"/>
              </a:solidFill>
              <a:effectLst/>
              <a:latin typeface="+mn-lt"/>
              <a:ea typeface="+mn-ea"/>
              <a:cs typeface="+mn-cs"/>
            </a:endParaRPr>
          </a:p>
          <a:p>
            <a:r>
              <a:rPr lang="sv-SE" sz="1200" b="0" i="0" kern="1200" dirty="0" smtClean="0">
                <a:solidFill>
                  <a:schemeClr val="tx1"/>
                </a:solidFill>
                <a:effectLst/>
                <a:latin typeface="+mn-lt"/>
                <a:ea typeface="+mn-ea"/>
                <a:cs typeface="+mn-cs"/>
              </a:rPr>
              <a:t>Vilken ålder som är norm kan skilja sig åt i olika sammanhang. De flesta som blir utsatta för diskriminering som har samband med ålder är oftast antingen yngre eller äldre. Begreppen äldre och yngre är relativa och uppfattningen om vem som är yngre eller äldre kan variera beroende av situation, bransch och så vidare.</a:t>
            </a:r>
          </a:p>
          <a:p>
            <a:endParaRPr lang="sv-SE" sz="1200" b="0" i="0" kern="1200" dirty="0" smtClean="0">
              <a:solidFill>
                <a:schemeClr val="tx1"/>
              </a:solidFill>
              <a:effectLst/>
              <a:latin typeface="+mn-lt"/>
              <a:ea typeface="+mn-ea"/>
              <a:cs typeface="+mn-cs"/>
            </a:endParaRPr>
          </a:p>
          <a:p>
            <a:r>
              <a:rPr lang="sv-SE" sz="1200" b="0" i="0" kern="1200" dirty="0" smtClean="0">
                <a:solidFill>
                  <a:schemeClr val="tx1"/>
                </a:solidFill>
                <a:effectLst/>
                <a:latin typeface="+mn-lt"/>
                <a:ea typeface="+mn-ea"/>
                <a:cs typeface="+mn-cs"/>
              </a:rPr>
              <a:t>Många undantag:</a:t>
            </a:r>
          </a:p>
          <a:p>
            <a:r>
              <a:rPr lang="sv-SE" dirty="0" smtClean="0"/>
              <a:t>Körkort </a:t>
            </a:r>
          </a:p>
          <a:p>
            <a:r>
              <a:rPr lang="sv-SE" dirty="0" smtClean="0"/>
              <a:t>Pension</a:t>
            </a:r>
          </a:p>
          <a:p>
            <a:r>
              <a:rPr lang="sv-SE" dirty="0" smtClean="0"/>
              <a:t>Krogen/bolaget</a:t>
            </a:r>
          </a:p>
          <a:p>
            <a:endParaRPr lang="sv-SE" dirty="0" smtClean="0"/>
          </a:p>
          <a:p>
            <a:r>
              <a:rPr lang="sv-SE" baseline="0" dirty="0" smtClean="0"/>
              <a:t>Diskrimineringsgrund: Ålder</a:t>
            </a:r>
          </a:p>
          <a:p>
            <a:endParaRPr lang="sv-SE" baseline="0" dirty="0" smtClean="0"/>
          </a:p>
          <a:p>
            <a:r>
              <a:rPr lang="sv-SE" baseline="0" dirty="0" smtClean="0"/>
              <a:t>Syntolkning bild:</a:t>
            </a:r>
          </a:p>
          <a:p>
            <a:r>
              <a:rPr lang="sv-SE" baseline="0" dirty="0" smtClean="0"/>
              <a:t>En person sitter i rullstol. Personen som skjutsar rullstolen säger: Jag är ute och går med pappa. En tredje person på bilden svarar: Och hur mår din pappa?</a:t>
            </a:r>
            <a:endParaRPr lang="sv-SE" dirty="0"/>
          </a:p>
        </p:txBody>
      </p:sp>
      <p:sp>
        <p:nvSpPr>
          <p:cNvPr id="4" name="Platshållare för bildnummer 3"/>
          <p:cNvSpPr>
            <a:spLocks noGrp="1"/>
          </p:cNvSpPr>
          <p:nvPr>
            <p:ph type="sldNum" sz="quarter" idx="10"/>
          </p:nvPr>
        </p:nvSpPr>
        <p:spPr/>
        <p:txBody>
          <a:bodyPr/>
          <a:lstStyle/>
          <a:p>
            <a:pPr>
              <a:defRPr/>
            </a:pPr>
            <a:fld id="{FCCFF293-0C2B-4EF4-AA0E-F2E41D9E2079}" type="slidenum">
              <a:rPr lang="sv-SE" smtClean="0"/>
              <a:pPr>
                <a:defRPr/>
              </a:pPr>
              <a:t>14</a:t>
            </a:fld>
            <a:endParaRPr lang="sv-SE" dirty="0"/>
          </a:p>
        </p:txBody>
      </p:sp>
    </p:spTree>
    <p:extLst>
      <p:ext uri="{BB962C8B-B14F-4D97-AF65-F5344CB8AC3E}">
        <p14:creationId xmlns:p14="http://schemas.microsoft.com/office/powerpoint/2010/main" val="3358079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200" b="1" dirty="0" smtClean="0"/>
              <a:t>Funktionsnorm</a:t>
            </a:r>
          </a:p>
          <a:p>
            <a:pPr marL="0" indent="0">
              <a:buFont typeface="Arial" panose="020B0604020202020204" pitchFamily="34" charset="0"/>
              <a:buNone/>
            </a:pPr>
            <a:r>
              <a:rPr lang="sv-SE" sz="1200" dirty="0" smtClean="0"/>
              <a:t>Ide:</a:t>
            </a:r>
          </a:p>
          <a:p>
            <a:pPr marL="342900" indent="-342900">
              <a:buFont typeface="Arial" panose="020B0604020202020204" pitchFamily="34" charset="0"/>
              <a:buChar char="•"/>
            </a:pPr>
            <a:r>
              <a:rPr lang="sv-SE" dirty="0" smtClean="0"/>
              <a:t>Allas kroppar och hjärnor ska funka på precis samma sätt</a:t>
            </a:r>
          </a:p>
          <a:p>
            <a:pPr marL="342900" indent="-342900">
              <a:buFont typeface="Arial" panose="020B0604020202020204" pitchFamily="34" charset="0"/>
              <a:buChar char="•"/>
            </a:pPr>
            <a:r>
              <a:rPr lang="sv-SE" dirty="0" smtClean="0"/>
              <a:t>Olika kroppar har olika värde</a:t>
            </a:r>
          </a:p>
          <a:p>
            <a:pPr marL="342900" indent="-342900">
              <a:buFont typeface="Arial" panose="020B0604020202020204" pitchFamily="34" charset="0"/>
              <a:buChar char="•"/>
            </a:pPr>
            <a:r>
              <a:rPr lang="sv-SE" dirty="0" smtClean="0"/>
              <a:t>Gå på två ben, full rörlighet i fingrarna, se och urskilja text på skyltar</a:t>
            </a:r>
          </a:p>
          <a:p>
            <a:endParaRPr lang="sv-SE" sz="2000" dirty="0" smtClean="0"/>
          </a:p>
          <a:p>
            <a:pPr marL="0" indent="0">
              <a:buFont typeface="Arial" panose="020B0604020202020204" pitchFamily="34" charset="0"/>
              <a:buNone/>
            </a:pPr>
            <a:r>
              <a:rPr lang="sv-SE" sz="1200" dirty="0" smtClean="0"/>
              <a:t>Beteende:</a:t>
            </a:r>
          </a:p>
          <a:p>
            <a:pPr marL="342900" indent="-342900">
              <a:buFont typeface="Arial" panose="020B0604020202020204" pitchFamily="34" charset="0"/>
              <a:buChar char="•"/>
            </a:pPr>
            <a:r>
              <a:rPr lang="sv-SE" sz="1200" dirty="0" smtClean="0"/>
              <a:t>Låt oss ta en bensträckare</a:t>
            </a:r>
          </a:p>
          <a:p>
            <a:pPr marL="342900" indent="-342900">
              <a:buFont typeface="Arial" panose="020B0604020202020204" pitchFamily="34" charset="0"/>
              <a:buChar char="•"/>
            </a:pPr>
            <a:r>
              <a:rPr lang="sv-SE" sz="1200" dirty="0" smtClean="0"/>
              <a:t>En lärare nekar en depressiv elev uppskov med en uppsats</a:t>
            </a:r>
          </a:p>
          <a:p>
            <a:pPr marL="0" indent="0">
              <a:buFont typeface="Arial" panose="020B0604020202020204" pitchFamily="34" charset="0"/>
              <a:buNone/>
            </a:pPr>
            <a:endParaRPr lang="sv-SE" sz="1200" dirty="0" smtClean="0"/>
          </a:p>
          <a:p>
            <a:pPr marL="0" indent="0">
              <a:buFont typeface="Arial" panose="020B0604020202020204" pitchFamily="34" charset="0"/>
              <a:buNone/>
            </a:pPr>
            <a:r>
              <a:rPr lang="sv-SE" sz="1200" dirty="0" smtClean="0"/>
              <a:t>Konkret</a:t>
            </a:r>
          </a:p>
          <a:p>
            <a:pPr marL="342900" indent="-342900">
              <a:buFont typeface="Arial" panose="020B0604020202020204" pitchFamily="34" charset="0"/>
              <a:buChar char="•"/>
            </a:pPr>
            <a:r>
              <a:rPr lang="sv-SE" sz="1200" dirty="0" smtClean="0"/>
              <a:t>Samhället byggs inte för alla tänk trottoarkanter, trappor mm</a:t>
            </a:r>
          </a:p>
          <a:p>
            <a:pPr marL="342900" indent="-342900">
              <a:buFont typeface="Arial" panose="020B0604020202020204" pitchFamily="34" charset="0"/>
              <a:buChar char="•"/>
            </a:pPr>
            <a:r>
              <a:rPr lang="sv-SE" sz="1200" dirty="0" smtClean="0"/>
              <a:t>Svårt att få anpassning vid psykisk funktionsnedsättning</a:t>
            </a:r>
          </a:p>
          <a:p>
            <a:pPr marL="342900" indent="-342900">
              <a:buFont typeface="Arial" panose="020B0604020202020204" pitchFamily="34" charset="0"/>
              <a:buChar char="•"/>
            </a:pPr>
            <a:endParaRPr lang="sv-SE" sz="1200" dirty="0" smtClean="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sv-SE" sz="2000" baseline="0" dirty="0" smtClean="0"/>
              <a:t>Diskrimineringsgrund: Funktionsnedsättning</a:t>
            </a:r>
          </a:p>
          <a:p>
            <a:pPr marL="0" indent="0">
              <a:buFont typeface="Arial" panose="020B0604020202020204" pitchFamily="34" charset="0"/>
              <a:buNone/>
            </a:pPr>
            <a:endParaRPr lang="sv-SE" sz="2000" baseline="0" dirty="0" smtClean="0"/>
          </a:p>
          <a:p>
            <a:pPr marL="0" indent="0">
              <a:buFont typeface="Arial" panose="020B0604020202020204" pitchFamily="34" charset="0"/>
              <a:buNone/>
            </a:pPr>
            <a:r>
              <a:rPr lang="sv-SE" sz="2000" dirty="0" smtClean="0"/>
              <a:t>Syntolkning bild: </a:t>
            </a:r>
          </a:p>
          <a:p>
            <a:pPr marL="0" indent="0">
              <a:buFont typeface="Arial" panose="020B0604020202020204" pitchFamily="34" charset="0"/>
              <a:buNone/>
            </a:pPr>
            <a:r>
              <a:rPr lang="sv-SE" sz="2000" dirty="0" smtClean="0"/>
              <a:t>En person säger till en grupp på fyra människor</a:t>
            </a:r>
            <a:r>
              <a:rPr lang="sv-SE" sz="2000" baseline="0" dirty="0" smtClean="0"/>
              <a:t>, där två av dem sitter i rullstol och två har slöja: Har ni ingen chef här? En av personerna i rullstol svarar: Det är jag som är chef här</a:t>
            </a:r>
            <a:endParaRPr lang="sv-SE" sz="2000" dirty="0" smtClean="0"/>
          </a:p>
          <a:p>
            <a:pPr marL="0" indent="0">
              <a:buFont typeface="Arial" panose="020B0604020202020204" pitchFamily="34" charset="0"/>
              <a:buNone/>
            </a:pPr>
            <a:endParaRPr lang="sv-SE" sz="2000" dirty="0" smtClean="0"/>
          </a:p>
        </p:txBody>
      </p:sp>
      <p:sp>
        <p:nvSpPr>
          <p:cNvPr id="4" name="Platshållare för bildnummer 3"/>
          <p:cNvSpPr>
            <a:spLocks noGrp="1"/>
          </p:cNvSpPr>
          <p:nvPr>
            <p:ph type="sldNum" sz="quarter" idx="10"/>
          </p:nvPr>
        </p:nvSpPr>
        <p:spPr/>
        <p:txBody>
          <a:bodyPr/>
          <a:lstStyle/>
          <a:p>
            <a:pPr>
              <a:defRPr/>
            </a:pPr>
            <a:fld id="{FCCFF293-0C2B-4EF4-AA0E-F2E41D9E2079}" type="slidenum">
              <a:rPr lang="sv-SE" smtClean="0"/>
              <a:pPr>
                <a:defRPr/>
              </a:pPr>
              <a:t>15</a:t>
            </a:fld>
            <a:endParaRPr lang="sv-SE" dirty="0"/>
          </a:p>
        </p:txBody>
      </p:sp>
    </p:spTree>
    <p:extLst>
      <p:ext uri="{BB962C8B-B14F-4D97-AF65-F5344CB8AC3E}">
        <p14:creationId xmlns:p14="http://schemas.microsoft.com/office/powerpoint/2010/main" val="4255056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Med normkritiska perspektiv är det möjligt att få syn på hur vi själva bidrar till ojämlika maktstrukturer. Det handlar alltså inte om att kritisera normer i allmänhet, eller att klandra personer som lever upp till normer. Det betyder inte heller att vi ska börja kalla varandra för rasister eller homofober. Istället kan det vara ett sätt att få syn på uttryck för normer och maktstrukturer i vår vardag som vi kanske inte sett förut. Det är det första steget mot att utmana och förändra dem.</a:t>
            </a:r>
          </a:p>
          <a:p>
            <a:endParaRPr lang="sv-SE"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sv-SE" dirty="0" smtClean="0"/>
              <a:t>Normsamverkan belyser hur olika normer hänger</a:t>
            </a:r>
            <a:r>
              <a:rPr lang="sv-SE" baseline="0" dirty="0" smtClean="0"/>
              <a:t> ihop och påverkas av tid, plats, och sammanhang.</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sv-SE" baseline="0" dirty="0" smtClean="0"/>
              <a:t>Syntolkning bild:</a:t>
            </a:r>
          </a:p>
          <a:p>
            <a:pPr marL="0" marR="0" lvl="0" indent="0" algn="l" defTabSz="914400" rtl="0" eaLnBrk="1" fontAlgn="base" latinLnBrk="0" hangingPunct="1">
              <a:lnSpc>
                <a:spcPct val="100000"/>
              </a:lnSpc>
              <a:spcBef>
                <a:spcPct val="30000"/>
              </a:spcBef>
              <a:spcAft>
                <a:spcPct val="0"/>
              </a:spcAft>
              <a:buClrTx/>
              <a:buSzTx/>
              <a:buFontTx/>
              <a:buNone/>
              <a:tabLst/>
              <a:defRPr/>
            </a:pPr>
            <a:r>
              <a:rPr lang="sv-SE" baseline="0" dirty="0" smtClean="0"/>
              <a:t>En person speglar sig och frågar sin spegelbild: Varför är inte alla som jag varpå spegelbilden svarar: Du skulle inte stå ut!</a:t>
            </a:r>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FCCFF293-0C2B-4EF4-AA0E-F2E41D9E2079}" type="slidenum">
              <a:rPr lang="sv-SE" smtClean="0"/>
              <a:pPr>
                <a:defRPr/>
              </a:pPr>
              <a:t>16</a:t>
            </a:fld>
            <a:endParaRPr lang="sv-SE" dirty="0"/>
          </a:p>
        </p:txBody>
      </p:sp>
    </p:spTree>
    <p:extLst>
      <p:ext uri="{BB962C8B-B14F-4D97-AF65-F5344CB8AC3E}">
        <p14:creationId xmlns:p14="http://schemas.microsoft.com/office/powerpoint/2010/main" val="492549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Med allt detta sagt så påminner vi om vad vi kan hjälpa till</a:t>
            </a:r>
            <a:r>
              <a:rPr lang="sv-SE" baseline="0" dirty="0" smtClean="0"/>
              <a:t> med!</a:t>
            </a:r>
          </a:p>
          <a:p>
            <a:endParaRPr lang="sv-SE" baseline="0" dirty="0" smtClean="0"/>
          </a:p>
          <a:p>
            <a:pPr>
              <a:lnSpc>
                <a:spcPct val="100000"/>
              </a:lnSpc>
              <a:spcBef>
                <a:spcPct val="30000"/>
              </a:spcBef>
              <a:buClrTx/>
              <a:defRPr/>
            </a:pPr>
            <a:r>
              <a:rPr lang="sv-SE" dirty="0" smtClean="0">
                <a:latin typeface="Verdana" panose="020B0604030504040204" pitchFamily="34" charset="0"/>
                <a:ea typeface="Verdana" panose="020B0604030504040204" pitchFamily="34" charset="0"/>
              </a:rPr>
              <a:t>Om Rättighetscentrum</a:t>
            </a:r>
          </a:p>
          <a:p>
            <a:pPr>
              <a:lnSpc>
                <a:spcPct val="100000"/>
              </a:lnSpc>
              <a:spcBef>
                <a:spcPct val="30000"/>
              </a:spcBef>
              <a:buClrTx/>
              <a:defRPr/>
            </a:pPr>
            <a:endParaRPr lang="sv-SE" dirty="0" smtClean="0">
              <a:latin typeface="Verdana" panose="020B0604030504040204" pitchFamily="34" charset="0"/>
              <a:ea typeface="Verdana" panose="020B0604030504040204" pitchFamily="34" charset="0"/>
            </a:endParaRPr>
          </a:p>
          <a:p>
            <a:pPr>
              <a:lnSpc>
                <a:spcPct val="100000"/>
              </a:lnSpc>
              <a:spcBef>
                <a:spcPct val="30000"/>
              </a:spcBef>
              <a:buClrTx/>
              <a:defRPr/>
            </a:pPr>
            <a:r>
              <a:rPr lang="sv-SE" dirty="0" smtClean="0">
                <a:latin typeface="Verdana" panose="020B0604030504040204" pitchFamily="34" charset="0"/>
                <a:ea typeface="Verdana" panose="020B0604030504040204" pitchFamily="34" charset="0"/>
              </a:rPr>
              <a:t>Vi arbetar för att </a:t>
            </a:r>
            <a:r>
              <a:rPr lang="sv-SE" b="1" dirty="0" smtClean="0">
                <a:latin typeface="Verdana" panose="020B0604030504040204" pitchFamily="34" charset="0"/>
                <a:ea typeface="Verdana" panose="020B0604030504040204" pitchFamily="34" charset="0"/>
              </a:rPr>
              <a:t>MOTVERKA</a:t>
            </a:r>
            <a:r>
              <a:rPr lang="sv-SE" dirty="0" smtClean="0">
                <a:latin typeface="Verdana" panose="020B0604030504040204" pitchFamily="34" charset="0"/>
                <a:ea typeface="Verdana" panose="020B0604030504040204" pitchFamily="34" charset="0"/>
              </a:rPr>
              <a:t> diskriminering </a:t>
            </a:r>
          </a:p>
          <a:p>
            <a:pPr>
              <a:lnSpc>
                <a:spcPct val="100000"/>
              </a:lnSpc>
              <a:spcBef>
                <a:spcPct val="30000"/>
              </a:spcBef>
              <a:buClrTx/>
              <a:defRPr/>
            </a:pPr>
            <a:r>
              <a:rPr lang="sv-SE" dirty="0" smtClean="0">
                <a:latin typeface="Verdana" panose="020B0604030504040204" pitchFamily="34" charset="0"/>
                <a:ea typeface="Verdana" panose="020B0604030504040204" pitchFamily="34" charset="0"/>
              </a:rPr>
              <a:t>Vi arbetar för att </a:t>
            </a:r>
            <a:r>
              <a:rPr lang="sv-SE" b="1" dirty="0" smtClean="0">
                <a:latin typeface="Verdana" panose="020B0604030504040204" pitchFamily="34" charset="0"/>
                <a:ea typeface="Verdana" panose="020B0604030504040204" pitchFamily="34" charset="0"/>
              </a:rPr>
              <a:t>FÖREBYGGA</a:t>
            </a:r>
            <a:r>
              <a:rPr lang="sv-SE" dirty="0" smtClean="0">
                <a:latin typeface="Verdana" panose="020B0604030504040204" pitchFamily="34" charset="0"/>
                <a:ea typeface="Verdana" panose="020B0604030504040204" pitchFamily="34" charset="0"/>
              </a:rPr>
              <a:t> diskriminering </a:t>
            </a:r>
            <a:endParaRPr lang="sv-SE" b="1" dirty="0" smtClean="0">
              <a:latin typeface="Verdana" panose="020B0604030504040204" pitchFamily="34" charset="0"/>
              <a:ea typeface="Verdana" panose="020B0604030504040204" pitchFamily="34" charset="0"/>
            </a:endParaRPr>
          </a:p>
          <a:p>
            <a:pPr>
              <a:lnSpc>
                <a:spcPct val="100000"/>
              </a:lnSpc>
              <a:spcBef>
                <a:spcPct val="30000"/>
              </a:spcBef>
              <a:buClrTx/>
              <a:defRPr/>
            </a:pPr>
            <a:r>
              <a:rPr lang="sv-SE" dirty="0" smtClean="0">
                <a:latin typeface="Verdana" panose="020B0604030504040204" pitchFamily="34" charset="0"/>
                <a:ea typeface="Verdana" panose="020B0604030504040204" pitchFamily="34" charset="0"/>
              </a:rPr>
              <a:t>Vi arbetar för att </a:t>
            </a:r>
            <a:r>
              <a:rPr lang="sv-SE" b="1" dirty="0" smtClean="0">
                <a:latin typeface="Verdana" panose="020B0604030504040204" pitchFamily="34" charset="0"/>
                <a:ea typeface="Verdana" panose="020B0604030504040204" pitchFamily="34" charset="0"/>
              </a:rPr>
              <a:t>FRÄMJA</a:t>
            </a:r>
            <a:r>
              <a:rPr lang="sv-SE" dirty="0" smtClean="0">
                <a:latin typeface="Verdana" panose="020B0604030504040204" pitchFamily="34" charset="0"/>
                <a:ea typeface="Verdana" panose="020B0604030504040204" pitchFamily="34" charset="0"/>
              </a:rPr>
              <a:t> </a:t>
            </a:r>
            <a:r>
              <a:rPr lang="sv-SE" b="1" dirty="0" smtClean="0">
                <a:latin typeface="Verdana" panose="020B0604030504040204" pitchFamily="34" charset="0"/>
                <a:ea typeface="Verdana" panose="020B0604030504040204" pitchFamily="34" charset="0"/>
              </a:rPr>
              <a:t>MÅNGFALD </a:t>
            </a:r>
            <a:r>
              <a:rPr lang="sv-SE" dirty="0" smtClean="0">
                <a:latin typeface="Verdana" panose="020B0604030504040204" pitchFamily="34" charset="0"/>
                <a:ea typeface="Verdana" panose="020B0604030504040204" pitchFamily="34" charset="0"/>
              </a:rPr>
              <a:t>OCH</a:t>
            </a:r>
            <a:r>
              <a:rPr lang="sv-SE" b="1" dirty="0" smtClean="0">
                <a:latin typeface="Verdana" panose="020B0604030504040204" pitchFamily="34" charset="0"/>
                <a:ea typeface="Verdana" panose="020B0604030504040204" pitchFamily="34" charset="0"/>
              </a:rPr>
              <a:t> LIKA RÄTTIGHETER </a:t>
            </a:r>
          </a:p>
          <a:p>
            <a:pPr>
              <a:lnSpc>
                <a:spcPct val="100000"/>
              </a:lnSpc>
              <a:spcBef>
                <a:spcPct val="30000"/>
              </a:spcBef>
              <a:buClrTx/>
              <a:defRPr/>
            </a:pPr>
            <a:endParaRPr lang="sv-SE" b="1" dirty="0" smtClean="0">
              <a:latin typeface="Verdana" panose="020B0604030504040204" pitchFamily="34" charset="0"/>
              <a:ea typeface="Verdana" panose="020B0604030504040204" pitchFamily="34" charset="0"/>
            </a:endParaRPr>
          </a:p>
          <a:p>
            <a:pPr>
              <a:lnSpc>
                <a:spcPct val="100000"/>
              </a:lnSpc>
              <a:spcBef>
                <a:spcPct val="50000"/>
              </a:spcBef>
            </a:pPr>
            <a:r>
              <a:rPr lang="sv-SE" dirty="0" smtClean="0">
                <a:latin typeface="Verdana" panose="020B0604030504040204" pitchFamily="34" charset="0"/>
                <a:ea typeface="Verdana" panose="020B0604030504040204" pitchFamily="34" charset="0"/>
              </a:rPr>
              <a:t>Genom</a:t>
            </a:r>
            <a:r>
              <a:rPr lang="sv-SE" b="1" dirty="0" smtClean="0">
                <a:latin typeface="Verdana" panose="020B0604030504040204" pitchFamily="34" charset="0"/>
                <a:ea typeface="Verdana" panose="020B0604030504040204" pitchFamily="34" charset="0"/>
              </a:rPr>
              <a:t> UTBILDNING </a:t>
            </a:r>
            <a:r>
              <a:rPr lang="sv-SE" dirty="0" smtClean="0">
                <a:latin typeface="Verdana" panose="020B0604030504040204" pitchFamily="34" charset="0"/>
                <a:ea typeface="Verdana" panose="020B0604030504040204" pitchFamily="34" charset="0"/>
              </a:rPr>
              <a:t>om normkritiska perspektiv i likabehandlingsarbete, diskrimineringslagstiftning och aktiva åtgärder för att förebygga diskriminering</a:t>
            </a:r>
          </a:p>
          <a:p>
            <a:pPr>
              <a:lnSpc>
                <a:spcPct val="100000"/>
              </a:lnSpc>
              <a:spcBef>
                <a:spcPct val="50000"/>
              </a:spcBef>
            </a:pPr>
            <a:r>
              <a:rPr lang="sv-SE" dirty="0" smtClean="0">
                <a:latin typeface="Verdana" panose="020B0604030504040204" pitchFamily="34" charset="0"/>
                <a:ea typeface="Verdana" panose="020B0604030504040204" pitchFamily="34" charset="0"/>
              </a:rPr>
              <a:t>Genom Kostnadsfri </a:t>
            </a:r>
            <a:r>
              <a:rPr lang="sv-SE" b="1" dirty="0" smtClean="0">
                <a:latin typeface="Verdana" panose="020B0604030504040204" pitchFamily="34" charset="0"/>
                <a:ea typeface="Verdana" panose="020B0604030504040204" pitchFamily="34" charset="0"/>
              </a:rPr>
              <a:t>STÖD OCH RÅDGIVNING </a:t>
            </a:r>
            <a:r>
              <a:rPr lang="sv-SE" dirty="0" smtClean="0">
                <a:latin typeface="Verdana" panose="020B0604030504040204" pitchFamily="34" charset="0"/>
                <a:ea typeface="Verdana" panose="020B0604030504040204" pitchFamily="34" charset="0"/>
              </a:rPr>
              <a:t>till enskilda personer som upplever sig diskriminerade</a:t>
            </a:r>
          </a:p>
          <a:p>
            <a:pPr>
              <a:lnSpc>
                <a:spcPct val="100000"/>
              </a:lnSpc>
              <a:spcBef>
                <a:spcPct val="50000"/>
              </a:spcBef>
            </a:pPr>
            <a:r>
              <a:rPr lang="sv-SE" dirty="0" smtClean="0">
                <a:latin typeface="Verdana" panose="020B0604030504040204" pitchFamily="34" charset="0"/>
                <a:ea typeface="Verdana" panose="020B0604030504040204" pitchFamily="34" charset="0"/>
              </a:rPr>
              <a:t>Genom </a:t>
            </a:r>
            <a:r>
              <a:rPr lang="sv-SE" b="1" dirty="0" smtClean="0">
                <a:latin typeface="Verdana" panose="020B0604030504040204" pitchFamily="34" charset="0"/>
                <a:ea typeface="Verdana" panose="020B0604030504040204" pitchFamily="34" charset="0"/>
              </a:rPr>
              <a:t>OPINIONSBILDNING</a:t>
            </a:r>
          </a:p>
          <a:p>
            <a:pPr>
              <a:lnSpc>
                <a:spcPct val="100000"/>
              </a:lnSpc>
              <a:spcBef>
                <a:spcPct val="50000"/>
              </a:spcBef>
            </a:pPr>
            <a:endParaRPr lang="sv-SE" b="1" dirty="0" smtClean="0">
              <a:latin typeface="Verdana" panose="020B0604030504040204" pitchFamily="34" charset="0"/>
              <a:ea typeface="Verdana" panose="020B0604030504040204" pitchFamily="34" charset="0"/>
            </a:endParaRPr>
          </a:p>
          <a:p>
            <a:pPr>
              <a:lnSpc>
                <a:spcPct val="100000"/>
              </a:lnSpc>
              <a:spcBef>
                <a:spcPct val="50000"/>
              </a:spcBef>
            </a:pPr>
            <a:r>
              <a:rPr lang="sv-SE" b="0" dirty="0" smtClean="0">
                <a:latin typeface="Verdana" panose="020B0604030504040204" pitchFamily="34" charset="0"/>
                <a:ea typeface="Verdana" panose="020B0604030504040204" pitchFamily="34" charset="0"/>
              </a:rPr>
              <a:t>Syntolkning bild:</a:t>
            </a:r>
          </a:p>
          <a:p>
            <a:pPr>
              <a:lnSpc>
                <a:spcPct val="100000"/>
              </a:lnSpc>
              <a:spcBef>
                <a:spcPct val="50000"/>
              </a:spcBef>
            </a:pPr>
            <a:r>
              <a:rPr lang="sv-SE" b="0" dirty="0" smtClean="0">
                <a:latin typeface="Verdana" panose="020B0604030504040204" pitchFamily="34" charset="0"/>
                <a:ea typeface="Verdana" panose="020B0604030504040204" pitchFamily="34" charset="0"/>
              </a:rPr>
              <a:t>Ett klassrum där läraren säger ”Sitt ner</a:t>
            </a:r>
            <a:r>
              <a:rPr lang="sv-SE" b="0" baseline="0" dirty="0" smtClean="0">
                <a:latin typeface="Verdana" panose="020B0604030504040204" pitchFamily="34" charset="0"/>
                <a:ea typeface="Verdana" panose="020B0604030504040204" pitchFamily="34" charset="0"/>
              </a:rPr>
              <a:t> och håll käften” och alla elever upprepar </a:t>
            </a:r>
            <a:r>
              <a:rPr lang="sv-SE" b="0" dirty="0" smtClean="0">
                <a:latin typeface="Verdana" panose="020B0604030504040204" pitchFamily="34" charset="0"/>
                <a:ea typeface="Verdana" panose="020B0604030504040204" pitchFamily="34" charset="0"/>
              </a:rPr>
              <a:t>”Sitt ner</a:t>
            </a:r>
            <a:r>
              <a:rPr lang="sv-SE" b="0" baseline="0" dirty="0" smtClean="0">
                <a:latin typeface="Verdana" panose="020B0604030504040204" pitchFamily="34" charset="0"/>
                <a:ea typeface="Verdana" panose="020B0604030504040204" pitchFamily="34" charset="0"/>
              </a:rPr>
              <a:t> och håll käften” men de verkar göra allt möjligt annat än just det. </a:t>
            </a:r>
            <a:r>
              <a:rPr lang="sv-SE" b="0" dirty="0" smtClean="0">
                <a:latin typeface="Verdana" panose="020B0604030504040204" pitchFamily="34" charset="0"/>
                <a:ea typeface="Verdana" panose="020B0604030504040204" pitchFamily="34" charset="0"/>
              </a:rPr>
              <a:t>Bilden syftar till att visa att vi alla är olika och tolkar instruktioner olika. Att en lärare säger så tror vi dock är väldigt ovanligt.</a:t>
            </a:r>
          </a:p>
          <a:p>
            <a:endParaRPr lang="sv-SE" dirty="0" smtClean="0"/>
          </a:p>
          <a:p>
            <a:endParaRPr lang="sv-SE" dirty="0" smtClean="0"/>
          </a:p>
        </p:txBody>
      </p:sp>
      <p:sp>
        <p:nvSpPr>
          <p:cNvPr id="4" name="Platshållare för bildnummer 3"/>
          <p:cNvSpPr>
            <a:spLocks noGrp="1"/>
          </p:cNvSpPr>
          <p:nvPr>
            <p:ph type="sldNum" sz="quarter" idx="10"/>
          </p:nvPr>
        </p:nvSpPr>
        <p:spPr/>
        <p:txBody>
          <a:bodyPr/>
          <a:lstStyle/>
          <a:p>
            <a:pPr>
              <a:defRPr/>
            </a:pPr>
            <a:fld id="{FCCFF293-0C2B-4EF4-AA0E-F2E41D9E2079}" type="slidenum">
              <a:rPr lang="sv-SE" smtClean="0"/>
              <a:pPr>
                <a:defRPr/>
              </a:pPr>
              <a:t>17</a:t>
            </a:fld>
            <a:endParaRPr lang="sv-SE" dirty="0"/>
          </a:p>
        </p:txBody>
      </p:sp>
    </p:spTree>
    <p:extLst>
      <p:ext uri="{BB962C8B-B14F-4D97-AF65-F5344CB8AC3E}">
        <p14:creationId xmlns:p14="http://schemas.microsoft.com/office/powerpoint/2010/main" val="3139382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CCFF293-0C2B-4EF4-AA0E-F2E41D9E2079}" type="slidenum">
              <a:rPr lang="sv-SE" smtClean="0"/>
              <a:pPr>
                <a:defRPr/>
              </a:pPr>
              <a:t>18</a:t>
            </a:fld>
            <a:endParaRPr lang="sv-SE" dirty="0"/>
          </a:p>
        </p:txBody>
      </p:sp>
    </p:spTree>
    <p:extLst>
      <p:ext uri="{BB962C8B-B14F-4D97-AF65-F5344CB8AC3E}">
        <p14:creationId xmlns:p14="http://schemas.microsoft.com/office/powerpoint/2010/main" val="1432037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0000"/>
              </a:lnSpc>
              <a:spcBef>
                <a:spcPct val="30000"/>
              </a:spcBef>
              <a:buClrTx/>
              <a:defRPr/>
            </a:pPr>
            <a:r>
              <a:rPr lang="sv-SE" sz="1100" dirty="0" smtClean="0">
                <a:latin typeface="+mn-lt"/>
                <a:ea typeface="Verdana" panose="020B0604030504040204" pitchFamily="34" charset="0"/>
              </a:rPr>
              <a:t>Om Rättighetscentrum</a:t>
            </a:r>
          </a:p>
          <a:p>
            <a:pPr>
              <a:lnSpc>
                <a:spcPct val="100000"/>
              </a:lnSpc>
              <a:spcBef>
                <a:spcPct val="30000"/>
              </a:spcBef>
              <a:buClrTx/>
              <a:defRPr/>
            </a:pPr>
            <a:endParaRPr lang="sv-SE" sz="1100" dirty="0" smtClean="0">
              <a:latin typeface="+mn-lt"/>
              <a:ea typeface="Verdana" panose="020B0604030504040204" pitchFamily="34" charset="0"/>
            </a:endParaRPr>
          </a:p>
          <a:p>
            <a:pPr>
              <a:lnSpc>
                <a:spcPct val="100000"/>
              </a:lnSpc>
              <a:spcBef>
                <a:spcPct val="30000"/>
              </a:spcBef>
              <a:buClrTx/>
              <a:defRPr/>
            </a:pPr>
            <a:r>
              <a:rPr lang="sv-SE" sz="1100" dirty="0" smtClean="0">
                <a:latin typeface="+mn-lt"/>
                <a:ea typeface="Verdana" panose="020B0604030504040204" pitchFamily="34" charset="0"/>
              </a:rPr>
              <a:t>Vi arbetar för att </a:t>
            </a:r>
            <a:r>
              <a:rPr lang="sv-SE" sz="1100" b="1" dirty="0" smtClean="0">
                <a:latin typeface="+mn-lt"/>
                <a:ea typeface="Verdana" panose="020B0604030504040204" pitchFamily="34" charset="0"/>
              </a:rPr>
              <a:t>MOTVERKA</a:t>
            </a:r>
            <a:r>
              <a:rPr lang="sv-SE" sz="1100" dirty="0" smtClean="0">
                <a:latin typeface="+mn-lt"/>
                <a:ea typeface="Verdana" panose="020B0604030504040204" pitchFamily="34" charset="0"/>
              </a:rPr>
              <a:t> diskriminering </a:t>
            </a:r>
          </a:p>
          <a:p>
            <a:pPr>
              <a:lnSpc>
                <a:spcPct val="100000"/>
              </a:lnSpc>
              <a:spcBef>
                <a:spcPct val="30000"/>
              </a:spcBef>
              <a:buClrTx/>
              <a:defRPr/>
            </a:pPr>
            <a:r>
              <a:rPr lang="sv-SE" sz="1100" dirty="0" smtClean="0">
                <a:latin typeface="+mn-lt"/>
                <a:ea typeface="Verdana" panose="020B0604030504040204" pitchFamily="34" charset="0"/>
              </a:rPr>
              <a:t>Vi arbetar för att </a:t>
            </a:r>
            <a:r>
              <a:rPr lang="sv-SE" sz="1100" b="1" dirty="0" smtClean="0">
                <a:latin typeface="+mn-lt"/>
                <a:ea typeface="Verdana" panose="020B0604030504040204" pitchFamily="34" charset="0"/>
              </a:rPr>
              <a:t>FÖREBYGGA</a:t>
            </a:r>
            <a:r>
              <a:rPr lang="sv-SE" sz="1100" dirty="0" smtClean="0">
                <a:latin typeface="+mn-lt"/>
                <a:ea typeface="Verdana" panose="020B0604030504040204" pitchFamily="34" charset="0"/>
              </a:rPr>
              <a:t> diskriminering </a:t>
            </a:r>
            <a:endParaRPr lang="sv-SE" sz="1100" b="1" dirty="0" smtClean="0">
              <a:latin typeface="+mn-lt"/>
              <a:ea typeface="Verdana" panose="020B0604030504040204" pitchFamily="34" charset="0"/>
            </a:endParaRPr>
          </a:p>
          <a:p>
            <a:pPr>
              <a:lnSpc>
                <a:spcPct val="100000"/>
              </a:lnSpc>
              <a:spcBef>
                <a:spcPct val="30000"/>
              </a:spcBef>
              <a:buClrTx/>
              <a:defRPr/>
            </a:pPr>
            <a:r>
              <a:rPr lang="sv-SE" sz="1100" dirty="0" smtClean="0">
                <a:latin typeface="+mn-lt"/>
                <a:ea typeface="Verdana" panose="020B0604030504040204" pitchFamily="34" charset="0"/>
              </a:rPr>
              <a:t>Vi arbetar för att </a:t>
            </a:r>
            <a:r>
              <a:rPr lang="sv-SE" sz="1100" b="1" dirty="0" smtClean="0">
                <a:latin typeface="+mn-lt"/>
                <a:ea typeface="Verdana" panose="020B0604030504040204" pitchFamily="34" charset="0"/>
              </a:rPr>
              <a:t>FRÄMJA</a:t>
            </a:r>
            <a:r>
              <a:rPr lang="sv-SE" sz="1100" dirty="0" smtClean="0">
                <a:latin typeface="+mn-lt"/>
                <a:ea typeface="Verdana" panose="020B0604030504040204" pitchFamily="34" charset="0"/>
              </a:rPr>
              <a:t> </a:t>
            </a:r>
            <a:r>
              <a:rPr lang="sv-SE" sz="1100" b="1" dirty="0" smtClean="0">
                <a:latin typeface="+mn-lt"/>
                <a:ea typeface="Verdana" panose="020B0604030504040204" pitchFamily="34" charset="0"/>
              </a:rPr>
              <a:t>MÅNGFALD </a:t>
            </a:r>
            <a:r>
              <a:rPr lang="sv-SE" sz="1100" dirty="0" smtClean="0">
                <a:latin typeface="+mn-lt"/>
                <a:ea typeface="Verdana" panose="020B0604030504040204" pitchFamily="34" charset="0"/>
              </a:rPr>
              <a:t>OCH</a:t>
            </a:r>
            <a:r>
              <a:rPr lang="sv-SE" sz="1100" b="1" dirty="0" smtClean="0">
                <a:latin typeface="+mn-lt"/>
                <a:ea typeface="Verdana" panose="020B0604030504040204" pitchFamily="34" charset="0"/>
              </a:rPr>
              <a:t> LIKA RÄTTIGHETER </a:t>
            </a:r>
          </a:p>
          <a:p>
            <a:pPr>
              <a:lnSpc>
                <a:spcPct val="100000"/>
              </a:lnSpc>
              <a:spcBef>
                <a:spcPct val="30000"/>
              </a:spcBef>
              <a:buClrTx/>
              <a:defRPr/>
            </a:pPr>
            <a:endParaRPr lang="sv-SE" sz="1100" b="1" dirty="0" smtClean="0">
              <a:latin typeface="+mn-lt"/>
              <a:ea typeface="Verdana" panose="020B0604030504040204" pitchFamily="34" charset="0"/>
            </a:endParaRPr>
          </a:p>
          <a:p>
            <a:pPr>
              <a:lnSpc>
                <a:spcPct val="100000"/>
              </a:lnSpc>
              <a:spcBef>
                <a:spcPct val="50000"/>
              </a:spcBef>
            </a:pPr>
            <a:r>
              <a:rPr lang="sv-SE" sz="1100" dirty="0" smtClean="0">
                <a:latin typeface="+mn-lt"/>
                <a:ea typeface="Verdana" panose="020B0604030504040204" pitchFamily="34" charset="0"/>
              </a:rPr>
              <a:t>Genom</a:t>
            </a:r>
            <a:r>
              <a:rPr lang="sv-SE" sz="1100" b="1" dirty="0" smtClean="0">
                <a:latin typeface="+mn-lt"/>
                <a:ea typeface="Verdana" panose="020B0604030504040204" pitchFamily="34" charset="0"/>
              </a:rPr>
              <a:t> UTBILDNING </a:t>
            </a:r>
            <a:r>
              <a:rPr lang="sv-SE" sz="1100" dirty="0" smtClean="0">
                <a:latin typeface="+mn-lt"/>
                <a:ea typeface="Verdana" panose="020B0604030504040204" pitchFamily="34" charset="0"/>
              </a:rPr>
              <a:t>om normkritiska perspektiv i likabehandlingsarbete, diskrimineringslagstiftning och aktiva åtgärder för att förebygga diskriminering</a:t>
            </a:r>
          </a:p>
          <a:p>
            <a:pPr>
              <a:lnSpc>
                <a:spcPct val="100000"/>
              </a:lnSpc>
              <a:spcBef>
                <a:spcPct val="50000"/>
              </a:spcBef>
            </a:pPr>
            <a:r>
              <a:rPr lang="sv-SE" sz="1100" dirty="0" smtClean="0">
                <a:latin typeface="+mn-lt"/>
                <a:ea typeface="Verdana" panose="020B0604030504040204" pitchFamily="34" charset="0"/>
              </a:rPr>
              <a:t>Genom Kostnadsfri </a:t>
            </a:r>
            <a:r>
              <a:rPr lang="sv-SE" sz="1100" b="1" dirty="0" smtClean="0">
                <a:latin typeface="+mn-lt"/>
                <a:ea typeface="Verdana" panose="020B0604030504040204" pitchFamily="34" charset="0"/>
              </a:rPr>
              <a:t>STÖD OCH RÅDGIVNING </a:t>
            </a:r>
            <a:r>
              <a:rPr lang="sv-SE" sz="1100" dirty="0" smtClean="0">
                <a:latin typeface="+mn-lt"/>
                <a:ea typeface="Verdana" panose="020B0604030504040204" pitchFamily="34" charset="0"/>
              </a:rPr>
              <a:t>till enskilda personer som upplever sig diskriminerade</a:t>
            </a:r>
          </a:p>
          <a:p>
            <a:pPr>
              <a:lnSpc>
                <a:spcPct val="100000"/>
              </a:lnSpc>
              <a:spcBef>
                <a:spcPct val="50000"/>
              </a:spcBef>
            </a:pPr>
            <a:r>
              <a:rPr lang="sv-SE" sz="1100" dirty="0" smtClean="0">
                <a:latin typeface="+mn-lt"/>
                <a:ea typeface="Verdana" panose="020B0604030504040204" pitchFamily="34" charset="0"/>
              </a:rPr>
              <a:t>Genom </a:t>
            </a:r>
            <a:r>
              <a:rPr lang="sv-SE" sz="1100" b="1" dirty="0" smtClean="0">
                <a:latin typeface="+mn-lt"/>
                <a:ea typeface="Verdana" panose="020B0604030504040204" pitchFamily="34" charset="0"/>
              </a:rPr>
              <a:t>OPINIONSBILDNING</a:t>
            </a:r>
          </a:p>
          <a:p>
            <a:pPr>
              <a:lnSpc>
                <a:spcPct val="100000"/>
              </a:lnSpc>
              <a:spcBef>
                <a:spcPct val="50000"/>
              </a:spcBef>
            </a:pPr>
            <a:endParaRPr lang="sv-SE" sz="1100" b="1" dirty="0" smtClean="0">
              <a:latin typeface="+mn-lt"/>
              <a:ea typeface="Verdana" panose="020B0604030504040204" pitchFamily="34" charset="0"/>
            </a:endParaRPr>
          </a:p>
          <a:p>
            <a:pPr>
              <a:lnSpc>
                <a:spcPct val="100000"/>
              </a:lnSpc>
              <a:spcBef>
                <a:spcPct val="50000"/>
              </a:spcBef>
            </a:pPr>
            <a:r>
              <a:rPr lang="sv-SE" sz="1100" b="0" dirty="0" smtClean="0">
                <a:latin typeface="+mn-lt"/>
                <a:ea typeface="Verdana" panose="020B0604030504040204" pitchFamily="34" charset="0"/>
              </a:rPr>
              <a:t>Syntolkning bild:</a:t>
            </a:r>
          </a:p>
          <a:p>
            <a:pPr>
              <a:lnSpc>
                <a:spcPct val="100000"/>
              </a:lnSpc>
              <a:spcBef>
                <a:spcPct val="50000"/>
              </a:spcBef>
            </a:pPr>
            <a:r>
              <a:rPr lang="sv-SE" sz="1100" b="0" dirty="0" smtClean="0">
                <a:latin typeface="+mn-lt"/>
                <a:ea typeface="Verdana" panose="020B0604030504040204" pitchFamily="34" charset="0"/>
              </a:rPr>
              <a:t>Ett klassrum där läraren säger ”Sitt ner</a:t>
            </a:r>
            <a:r>
              <a:rPr lang="sv-SE" sz="1100" b="0" baseline="0" dirty="0" smtClean="0">
                <a:latin typeface="+mn-lt"/>
                <a:ea typeface="Verdana" panose="020B0604030504040204" pitchFamily="34" charset="0"/>
              </a:rPr>
              <a:t> och håll käften” och alla elever upprepar </a:t>
            </a:r>
            <a:r>
              <a:rPr lang="sv-SE" sz="1100" b="0" dirty="0" smtClean="0">
                <a:latin typeface="+mn-lt"/>
                <a:ea typeface="Verdana" panose="020B0604030504040204" pitchFamily="34" charset="0"/>
              </a:rPr>
              <a:t>”Sitt ner</a:t>
            </a:r>
            <a:r>
              <a:rPr lang="sv-SE" sz="1100" b="0" baseline="0" dirty="0" smtClean="0">
                <a:latin typeface="+mn-lt"/>
                <a:ea typeface="Verdana" panose="020B0604030504040204" pitchFamily="34" charset="0"/>
              </a:rPr>
              <a:t> och håll käften” men de verkar göra allt möjligt annat än just det. </a:t>
            </a:r>
            <a:r>
              <a:rPr lang="sv-SE" sz="1100" b="0" dirty="0" smtClean="0">
                <a:latin typeface="+mn-lt"/>
                <a:ea typeface="Verdana" panose="020B0604030504040204" pitchFamily="34" charset="0"/>
              </a:rPr>
              <a:t>Bilden syftar till att visa att vi alla är olika och tolkar instruktioner olika. Att en lärare säger så tror vi dock är väldigt ovanligt.</a:t>
            </a:r>
          </a:p>
          <a:p>
            <a:endParaRPr lang="sv-SE" sz="1100" dirty="0" smtClean="0">
              <a:latin typeface="+mn-lt"/>
            </a:endParaRPr>
          </a:p>
        </p:txBody>
      </p:sp>
      <p:sp>
        <p:nvSpPr>
          <p:cNvPr id="4" name="Platshållare för bildnummer 3"/>
          <p:cNvSpPr>
            <a:spLocks noGrp="1"/>
          </p:cNvSpPr>
          <p:nvPr>
            <p:ph type="sldNum" sz="quarter" idx="10"/>
          </p:nvPr>
        </p:nvSpPr>
        <p:spPr/>
        <p:txBody>
          <a:bodyPr/>
          <a:lstStyle/>
          <a:p>
            <a:pPr>
              <a:defRPr/>
            </a:pPr>
            <a:fld id="{FCCFF293-0C2B-4EF4-AA0E-F2E41D9E2079}" type="slidenum">
              <a:rPr lang="sv-SE" smtClean="0"/>
              <a:pPr>
                <a:defRPr/>
              </a:pPr>
              <a:t>2</a:t>
            </a:fld>
            <a:endParaRPr lang="sv-SE" dirty="0"/>
          </a:p>
        </p:txBody>
      </p:sp>
    </p:spTree>
    <p:extLst>
      <p:ext uri="{BB962C8B-B14F-4D97-AF65-F5344CB8AC3E}">
        <p14:creationId xmlns:p14="http://schemas.microsoft.com/office/powerpoint/2010/main" val="1229893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FCCFF293-0C2B-4EF4-AA0E-F2E41D9E2079}" type="slidenum">
              <a:rPr lang="sv-SE" smtClean="0"/>
              <a:pPr>
                <a:defRPr/>
              </a:pPr>
              <a:t>3</a:t>
            </a:fld>
            <a:endParaRPr lang="sv-SE" dirty="0"/>
          </a:p>
        </p:txBody>
      </p:sp>
    </p:spTree>
    <p:extLst>
      <p:ext uri="{BB962C8B-B14F-4D97-AF65-F5344CB8AC3E}">
        <p14:creationId xmlns:p14="http://schemas.microsoft.com/office/powerpoint/2010/main" val="3922749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100" dirty="0" smtClean="0"/>
              <a:t>Rättighetsbärare och skyldighetsbärare:</a:t>
            </a:r>
          </a:p>
          <a:p>
            <a:pPr marL="285750" indent="-285750">
              <a:buFont typeface="Arial" panose="020B0604020202020204" pitchFamily="34" charset="0"/>
              <a:buChar char="•"/>
            </a:pPr>
            <a:r>
              <a:rPr lang="sv-SE" sz="1100" dirty="0" smtClean="0"/>
              <a:t>Rättighetsbärare är vi alla.</a:t>
            </a:r>
          </a:p>
          <a:p>
            <a:pPr marL="285750" indent="-285750">
              <a:buFont typeface="Arial" panose="020B0604020202020204" pitchFamily="34" charset="0"/>
              <a:buChar char="•"/>
            </a:pPr>
            <a:r>
              <a:rPr lang="sv-SE" sz="1100" dirty="0" smtClean="0"/>
              <a:t> I förhållande till kommuner och regioner är rättighetsbärarna eleverna eller de som söker vård eller tar del av andra verksamheter, de som påverkas av beslut, de som är närstående eller boende i verksamhetens närområde och medarbetarna i förhållande till arbetsgivaren</a:t>
            </a:r>
          </a:p>
          <a:p>
            <a:pPr marL="285750" indent="-285750">
              <a:buFont typeface="Arial" panose="020B0604020202020204" pitchFamily="34" charset="0"/>
              <a:buChar char="•"/>
            </a:pPr>
            <a:endParaRPr lang="sv-SE" sz="1100" dirty="0" smtClean="0"/>
          </a:p>
          <a:p>
            <a:pPr marL="285750" indent="-285750">
              <a:buFont typeface="Arial" panose="020B0604020202020204" pitchFamily="34" charset="0"/>
              <a:buChar char="•"/>
            </a:pPr>
            <a:r>
              <a:rPr lang="sv-SE" sz="1100" dirty="0" smtClean="0"/>
              <a:t>Skyldighetsbärare är alla politiker, chefer och medarbetare. </a:t>
            </a:r>
          </a:p>
          <a:p>
            <a:pPr marL="285750" indent="-285750">
              <a:buFont typeface="Arial" panose="020B0604020202020204" pitchFamily="34" charset="0"/>
              <a:buChar char="•"/>
            </a:pPr>
            <a:endParaRPr lang="sv-SE" sz="1100" dirty="0" smtClean="0"/>
          </a:p>
          <a:p>
            <a:pPr marL="0" indent="0">
              <a:buFont typeface="Arial" panose="020B0604020202020204" pitchFamily="34" charset="0"/>
              <a:buNone/>
            </a:pPr>
            <a:r>
              <a:rPr lang="sv-SE" sz="1100" dirty="0" smtClean="0"/>
              <a:t>Syntolkning bild: </a:t>
            </a:r>
          </a:p>
          <a:p>
            <a:pPr marL="0" indent="0">
              <a:buFont typeface="Arial" panose="020B0604020202020204" pitchFamily="34" charset="0"/>
              <a:buNone/>
            </a:pPr>
            <a:r>
              <a:rPr lang="sv-SE" sz="1100" dirty="0" smtClean="0"/>
              <a:t>En person säger till en grupp på fyra människor</a:t>
            </a:r>
            <a:r>
              <a:rPr lang="sv-SE" sz="1100" baseline="0" dirty="0" smtClean="0"/>
              <a:t>, där två av dem sitter i rullstol och två har slöja: Har ni ingen chef här? En av personerna i rullstol svarar: Det är jag som är chef här</a:t>
            </a:r>
            <a:endParaRPr lang="sv-SE" sz="1100" dirty="0" smtClean="0"/>
          </a:p>
          <a:p>
            <a:pPr defTabSz="922355">
              <a:defRPr/>
            </a:pPr>
            <a:endParaRPr lang="sv-SE" sz="1100" dirty="0" smtClean="0"/>
          </a:p>
          <a:p>
            <a:endParaRPr lang="sv-SE" sz="1100" dirty="0"/>
          </a:p>
        </p:txBody>
      </p:sp>
      <p:sp>
        <p:nvSpPr>
          <p:cNvPr id="4" name="Platshållare för bildnummer 3"/>
          <p:cNvSpPr>
            <a:spLocks noGrp="1"/>
          </p:cNvSpPr>
          <p:nvPr>
            <p:ph type="sldNum" sz="quarter" idx="10"/>
          </p:nvPr>
        </p:nvSpPr>
        <p:spPr/>
        <p:txBody>
          <a:bodyPr/>
          <a:lstStyle/>
          <a:p>
            <a:pPr>
              <a:defRPr/>
            </a:pPr>
            <a:fld id="{FCCFF293-0C2B-4EF4-AA0E-F2E41D9E2079}" type="slidenum">
              <a:rPr lang="sv-SE" smtClean="0"/>
              <a:pPr>
                <a:defRPr/>
              </a:pPr>
              <a:t>4</a:t>
            </a:fld>
            <a:endParaRPr lang="sv-SE" dirty="0"/>
          </a:p>
        </p:txBody>
      </p:sp>
    </p:spTree>
    <p:extLst>
      <p:ext uri="{BB962C8B-B14F-4D97-AF65-F5344CB8AC3E}">
        <p14:creationId xmlns:p14="http://schemas.microsoft.com/office/powerpoint/2010/main" val="1161443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Det är minst tre kriterier som avgör om lagen är tillämplig. För att diskriminering ska vara förbjudet så krävs det alltså flera saker: </a:t>
            </a:r>
          </a:p>
          <a:p>
            <a:r>
              <a:rPr lang="sv-SE" baseline="0" dirty="0" smtClean="0"/>
              <a:t>-att det som hänt har samband med en diskrimineringsgrund</a:t>
            </a:r>
          </a:p>
          <a:p>
            <a:r>
              <a:rPr lang="sv-SE" baseline="0" dirty="0" smtClean="0"/>
              <a:t>-att det som hänt tillhör en kategori som kallas diskriminering</a:t>
            </a:r>
          </a:p>
          <a:p>
            <a:r>
              <a:rPr lang="sv-SE" baseline="0" dirty="0" smtClean="0"/>
              <a:t>-att det som har hänt har hänt i ett sammanhang där diskriminering är förbjudet</a:t>
            </a:r>
          </a:p>
          <a:p>
            <a:endParaRPr lang="sv-SE" baseline="0" dirty="0" smtClean="0"/>
          </a:p>
          <a:p>
            <a:r>
              <a:rPr lang="sv-SE" baseline="0" dirty="0" smtClean="0"/>
              <a:t>Lagen skyddar den som blir negativt särbehandlad och missgynnad när missgynnandet har samband med vad vi kallar en diskrimineringsgrund. Tex sämre behandling på grund av kön eller på grund av hudfärg. </a:t>
            </a:r>
          </a:p>
          <a:p>
            <a:endParaRPr lang="sv-SE" baseline="0" dirty="0" smtClean="0"/>
          </a:p>
          <a:p>
            <a:r>
              <a:rPr lang="sv-SE" dirty="0" smtClean="0"/>
              <a:t>Sen definierar lagen olika situationer</a:t>
            </a:r>
            <a:r>
              <a:rPr lang="sv-SE" baseline="0" dirty="0" smtClean="0"/>
              <a:t> som kallas för diskriminering – när situationen är relaterad till en diskrimineringsgrund</a:t>
            </a:r>
          </a:p>
          <a:p>
            <a:endParaRPr lang="sv-SE" baseline="0" dirty="0" smtClean="0"/>
          </a:p>
          <a:p>
            <a:r>
              <a:rPr lang="sv-SE" baseline="0" dirty="0" smtClean="0"/>
              <a:t>Slutligen bestäms det i lagen inom vilka olika samhällsområden som lagen gäller. Det mest kända är kanske arbetslivet. </a:t>
            </a:r>
          </a:p>
          <a:p>
            <a:endParaRPr lang="sv-SE" baseline="0" dirty="0" smtClean="0"/>
          </a:p>
          <a:p>
            <a:r>
              <a:rPr lang="sv-SE" baseline="0" dirty="0" smtClean="0"/>
              <a:t>Syntolkning bild:</a:t>
            </a:r>
          </a:p>
          <a:p>
            <a:r>
              <a:rPr lang="sv-SE" baseline="0" dirty="0" smtClean="0"/>
              <a:t>En person som ligger i en sjukhussäng säger: På rummet vill jag bara ha folk från trakten men inte Sven-Erik för han är sisådär. Då dör jag hellre. Den andra personen på bilden, troligen vårdpersonal, svarar: Kista eller kremering?</a:t>
            </a:r>
          </a:p>
          <a:p>
            <a:endParaRPr lang="sv-SE" baseline="0" dirty="0" smtClean="0"/>
          </a:p>
        </p:txBody>
      </p:sp>
      <p:sp>
        <p:nvSpPr>
          <p:cNvPr id="4" name="Platshållare för bildnummer 3"/>
          <p:cNvSpPr>
            <a:spLocks noGrp="1"/>
          </p:cNvSpPr>
          <p:nvPr>
            <p:ph type="sldNum" sz="quarter" idx="10"/>
          </p:nvPr>
        </p:nvSpPr>
        <p:spPr/>
        <p:txBody>
          <a:bodyPr/>
          <a:lstStyle/>
          <a:p>
            <a:pPr>
              <a:defRPr/>
            </a:pPr>
            <a:fld id="{FCCFF293-0C2B-4EF4-AA0E-F2E41D9E2079}" type="slidenum">
              <a:rPr lang="sv-SE" smtClean="0"/>
              <a:pPr>
                <a:defRPr/>
              </a:pPr>
              <a:t>5</a:t>
            </a:fld>
            <a:endParaRPr lang="sv-SE" dirty="0"/>
          </a:p>
        </p:txBody>
      </p:sp>
    </p:spTree>
    <p:extLst>
      <p:ext uri="{BB962C8B-B14F-4D97-AF65-F5344CB8AC3E}">
        <p14:creationId xmlns:p14="http://schemas.microsoft.com/office/powerpoint/2010/main" val="2411091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90000"/>
              </a:lnSpc>
            </a:pPr>
            <a:r>
              <a:rPr lang="sv-SE" sz="1200" dirty="0" smtClean="0">
                <a:latin typeface="Arial" pitchFamily="34" charset="0"/>
                <a:cs typeface="Arial" pitchFamily="34" charset="0"/>
              </a:rPr>
              <a:t>Sju diskrimineringsgrunder:</a:t>
            </a:r>
          </a:p>
          <a:p>
            <a:pPr>
              <a:lnSpc>
                <a:spcPct val="90000"/>
              </a:lnSpc>
            </a:pPr>
            <a:r>
              <a:rPr lang="sv-SE" sz="1200" dirty="0" smtClean="0">
                <a:latin typeface="Arial" pitchFamily="34" charset="0"/>
                <a:cs typeface="Arial" pitchFamily="34" charset="0"/>
              </a:rPr>
              <a:t>Kön</a:t>
            </a:r>
          </a:p>
          <a:p>
            <a:pPr>
              <a:lnSpc>
                <a:spcPct val="90000"/>
              </a:lnSpc>
            </a:pPr>
            <a:r>
              <a:rPr lang="sv-SE" sz="1200" dirty="0" smtClean="0">
                <a:latin typeface="Arial" pitchFamily="34" charset="0"/>
                <a:cs typeface="Arial" pitchFamily="34" charset="0"/>
              </a:rPr>
              <a:t>Etnisk tillhörighet</a:t>
            </a:r>
          </a:p>
          <a:p>
            <a:pPr>
              <a:lnSpc>
                <a:spcPct val="90000"/>
              </a:lnSpc>
            </a:pPr>
            <a:r>
              <a:rPr lang="sv-SE" sz="1200" dirty="0" smtClean="0">
                <a:latin typeface="Arial" pitchFamily="34" charset="0"/>
                <a:cs typeface="Arial" pitchFamily="34" charset="0"/>
              </a:rPr>
              <a:t>Religion eller annan trosuppfattning</a:t>
            </a:r>
          </a:p>
          <a:p>
            <a:r>
              <a:rPr lang="sv-SE" sz="1200" b="1" dirty="0" smtClean="0">
                <a:latin typeface="Arial" pitchFamily="34" charset="0"/>
                <a:cs typeface="Arial" pitchFamily="34" charset="0"/>
              </a:rPr>
              <a:t>Funktionsnedsättning</a:t>
            </a:r>
          </a:p>
          <a:p>
            <a:pPr>
              <a:lnSpc>
                <a:spcPct val="90000"/>
              </a:lnSpc>
            </a:pPr>
            <a:r>
              <a:rPr lang="sv-SE" sz="1200" dirty="0" smtClean="0">
                <a:latin typeface="Arial" pitchFamily="34" charset="0"/>
                <a:cs typeface="Arial" pitchFamily="34" charset="0"/>
              </a:rPr>
              <a:t>Sexuell läggning</a:t>
            </a:r>
          </a:p>
          <a:p>
            <a:pPr>
              <a:lnSpc>
                <a:spcPct val="90000"/>
              </a:lnSpc>
            </a:pPr>
            <a:r>
              <a:rPr lang="sv-SE" sz="1200" dirty="0" smtClean="0">
                <a:latin typeface="Arial" pitchFamily="34" charset="0"/>
                <a:cs typeface="Arial" pitchFamily="34" charset="0"/>
              </a:rPr>
              <a:t>Köns(överskridande) identitet eller uttryck</a:t>
            </a:r>
          </a:p>
          <a:p>
            <a:pPr>
              <a:lnSpc>
                <a:spcPct val="90000"/>
              </a:lnSpc>
            </a:pPr>
            <a:r>
              <a:rPr lang="sv-SE" sz="1200" b="1" dirty="0" smtClean="0">
                <a:latin typeface="Arial" pitchFamily="34" charset="0"/>
                <a:cs typeface="Arial" pitchFamily="34" charset="0"/>
              </a:rPr>
              <a:t>Ålder</a:t>
            </a:r>
          </a:p>
          <a:p>
            <a:pPr>
              <a:lnSpc>
                <a:spcPct val="90000"/>
              </a:lnSpc>
            </a:pPr>
            <a:endParaRPr lang="sv-SE" sz="1200" b="0" dirty="0" smtClean="0">
              <a:latin typeface="Arial" pitchFamily="34" charset="0"/>
              <a:cs typeface="Arial" pitchFamily="34" charset="0"/>
            </a:endParaRPr>
          </a:p>
          <a:p>
            <a:pPr marL="0" indent="0">
              <a:buFont typeface="Arial" panose="020B0604020202020204" pitchFamily="34" charset="0"/>
              <a:buNone/>
            </a:pPr>
            <a:r>
              <a:rPr lang="sv-SE" sz="800" dirty="0" smtClean="0"/>
              <a:t>Syntolkning bild: </a:t>
            </a:r>
          </a:p>
          <a:p>
            <a:pPr marL="0" indent="0">
              <a:buFont typeface="Arial" panose="020B0604020202020204" pitchFamily="34" charset="0"/>
              <a:buNone/>
            </a:pPr>
            <a:r>
              <a:rPr lang="sv-SE" sz="800" dirty="0" smtClean="0"/>
              <a:t>En person säger till en grupp på fyra människor</a:t>
            </a:r>
            <a:r>
              <a:rPr lang="sv-SE" sz="800" baseline="0" dirty="0" smtClean="0"/>
              <a:t>, där två av dem sitter i rullstol och två har slöja: Har ni ingen chef här? En av personerna i rullstol svarar: Det är jag som är chef här</a:t>
            </a:r>
            <a:endParaRPr lang="sv-SE" sz="800" dirty="0" smtClean="0"/>
          </a:p>
          <a:p>
            <a:pPr marL="0" indent="0">
              <a:lnSpc>
                <a:spcPct val="100000"/>
              </a:lnSpc>
              <a:buFont typeface="Arial" charset="0"/>
              <a:buNone/>
            </a:pPr>
            <a:endParaRPr lang="sv-SE" sz="800" dirty="0" smtClean="0">
              <a:latin typeface="Arial" pitchFamily="34" charset="0"/>
              <a:cs typeface="Arial" pitchFamily="34" charset="0"/>
            </a:endParaRPr>
          </a:p>
          <a:p>
            <a:pPr marL="0" indent="0">
              <a:lnSpc>
                <a:spcPct val="90000"/>
              </a:lnSpc>
              <a:buFont typeface="Arial" charset="0"/>
              <a:buNone/>
            </a:pPr>
            <a:r>
              <a:rPr lang="sv-SE" sz="1200" dirty="0" smtClean="0">
                <a:latin typeface="Arial" pitchFamily="34" charset="0"/>
                <a:cs typeface="Arial" pitchFamily="34" charset="0"/>
              </a:rPr>
              <a:t>	</a:t>
            </a:r>
            <a:endParaRPr lang="sv-SE" dirty="0"/>
          </a:p>
        </p:txBody>
      </p:sp>
      <p:sp>
        <p:nvSpPr>
          <p:cNvPr id="4" name="Platshållare för bildnummer 3"/>
          <p:cNvSpPr>
            <a:spLocks noGrp="1"/>
          </p:cNvSpPr>
          <p:nvPr>
            <p:ph type="sldNum" sz="quarter" idx="10"/>
          </p:nvPr>
        </p:nvSpPr>
        <p:spPr/>
        <p:txBody>
          <a:bodyPr/>
          <a:lstStyle/>
          <a:p>
            <a:pPr>
              <a:defRPr/>
            </a:pPr>
            <a:fld id="{FCCFF293-0C2B-4EF4-AA0E-F2E41D9E2079}" type="slidenum">
              <a:rPr lang="sv-SE" smtClean="0"/>
              <a:pPr>
                <a:defRPr/>
              </a:pPr>
              <a:t>6</a:t>
            </a:fld>
            <a:endParaRPr lang="sv-SE" dirty="0"/>
          </a:p>
        </p:txBody>
      </p:sp>
    </p:spTree>
    <p:extLst>
      <p:ext uri="{BB962C8B-B14F-4D97-AF65-F5344CB8AC3E}">
        <p14:creationId xmlns:p14="http://schemas.microsoft.com/office/powerpoint/2010/main" val="3412615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nSpc>
                <a:spcPct val="90000"/>
              </a:lnSpc>
              <a:buFont typeface="Arial" panose="020B0604020202020204" pitchFamily="34" charset="0"/>
              <a:buNone/>
            </a:pPr>
            <a:r>
              <a:rPr lang="sv-SE" sz="1200" dirty="0" smtClean="0">
                <a:latin typeface="Arial" pitchFamily="34" charset="0"/>
                <a:cs typeface="Arial" pitchFamily="34" charset="0"/>
              </a:rPr>
              <a:t>Olika former av diskriminering</a:t>
            </a:r>
          </a:p>
          <a:p>
            <a:r>
              <a:rPr lang="sv-SE" b="1" dirty="0" smtClean="0">
                <a:cs typeface="Times New Roman" pitchFamily="18" charset="0"/>
              </a:rPr>
              <a:t>D</a:t>
            </a:r>
            <a:r>
              <a:rPr lang="sv-SE" b="1" baseline="0" dirty="0" smtClean="0">
                <a:cs typeface="Times New Roman" pitchFamily="18" charset="0"/>
              </a:rPr>
              <a:t>irekt diskriminering </a:t>
            </a:r>
            <a:r>
              <a:rPr lang="sv-SE" baseline="0" dirty="0" smtClean="0">
                <a:cs typeface="Times New Roman" pitchFamily="18" charset="0"/>
              </a:rPr>
              <a:t>är nog vad de flesta tänker på när de hör diskriminering – en person missgynnas i en specifik situation och det beror på en diskrimineringsgrund, tex hudfärg. </a:t>
            </a:r>
          </a:p>
          <a:p>
            <a:endParaRPr lang="sv-SE" baseline="0" dirty="0" smtClean="0">
              <a:cs typeface="Times New Roman" pitchFamily="18" charset="0"/>
            </a:endParaRPr>
          </a:p>
          <a:p>
            <a:pPr defTabSz="914345">
              <a:defRPr/>
            </a:pPr>
            <a:r>
              <a:rPr lang="sv-SE" dirty="0" smtClean="0"/>
              <a:t>Direkt diskriminering innebär att olika regler tillämpas i jämförbara situationer. Exempel</a:t>
            </a:r>
            <a:r>
              <a:rPr lang="sv-SE" baseline="0" dirty="0" smtClean="0"/>
              <a:t> kan vara att en kvinna inte kallas till jobbintervju trots att hon har bättre meriter än en man som kallas, eller att en hyresvärd väljer bort personer med namn som låter utländska trots att de har samma ekonomiska möjlighet att betala hyran eller att en person med funktionsnedsättning nekas en plats på en utbildning. </a:t>
            </a:r>
            <a:endParaRPr lang="sv-SE" dirty="0" smtClean="0"/>
          </a:p>
          <a:p>
            <a:endParaRPr lang="sv-SE" baseline="0" dirty="0" smtClean="0">
              <a:cs typeface="Times New Roman" pitchFamily="18" charset="0"/>
            </a:endParaRPr>
          </a:p>
          <a:p>
            <a:r>
              <a:rPr lang="sv-SE" b="1" baseline="0" dirty="0" smtClean="0">
                <a:cs typeface="Times New Roman" pitchFamily="18" charset="0"/>
              </a:rPr>
              <a:t>Indirekt diskriminering </a:t>
            </a:r>
            <a:r>
              <a:rPr lang="sv-SE" baseline="0" dirty="0" smtClean="0">
                <a:cs typeface="Times New Roman" pitchFamily="18" charset="0"/>
              </a:rPr>
              <a:t>är när en regel eller bestämmelse som verkar neutral får konsekvenser som innebär att en grupp missgynnas. Här är det när samma regler tillämpas på ett sätt som innebär att vissa personer missgynnas om det har samband med diskrimineringsgrund.</a:t>
            </a:r>
          </a:p>
          <a:p>
            <a:endParaRPr lang="sv-SE" baseline="0" dirty="0" smtClean="0">
              <a:cs typeface="Times New Roman" pitchFamily="18" charset="0"/>
            </a:endParaRPr>
          </a:p>
          <a:p>
            <a:r>
              <a:rPr lang="sv-SE" baseline="0" dirty="0" smtClean="0">
                <a:cs typeface="Times New Roman" pitchFamily="18" charset="0"/>
              </a:rPr>
              <a:t>Tex, som i exemplet att förbjuda huvudbonad i skolan vilket missgynnar muslimska tjejer som nekas bära </a:t>
            </a:r>
            <a:r>
              <a:rPr lang="sv-SE" baseline="0" dirty="0" err="1" smtClean="0">
                <a:cs typeface="Times New Roman" pitchFamily="18" charset="0"/>
              </a:rPr>
              <a:t>hijab</a:t>
            </a:r>
            <a:r>
              <a:rPr lang="sv-SE" baseline="0" dirty="0" smtClean="0">
                <a:cs typeface="Times New Roman" pitchFamily="18" charset="0"/>
              </a:rPr>
              <a:t> </a:t>
            </a:r>
          </a:p>
          <a:p>
            <a:r>
              <a:rPr lang="sv-SE" strike="noStrike" baseline="0" dirty="0" smtClean="0">
                <a:cs typeface="Times New Roman" pitchFamily="18" charset="0"/>
              </a:rPr>
              <a:t>Tex, längdkrav för att arbeta vid vissa maskiner vilket missgynnar kvinnor som oftare är kortare än män – exempel från </a:t>
            </a:r>
          </a:p>
          <a:p>
            <a:r>
              <a:rPr lang="sv-SE" strike="noStrike" baseline="0" dirty="0" smtClean="0">
                <a:cs typeface="Times New Roman" pitchFamily="18" charset="0"/>
              </a:rPr>
              <a:t>Sker alltid en intresseavvägning – är det ett rimligt krav som ställs? Gäller det ett jobb som journalist så kanske det är ett rimligt krav att prata perfekt svenska. </a:t>
            </a:r>
          </a:p>
          <a:p>
            <a:endParaRPr lang="sv-SE" strike="noStrike" baseline="0" dirty="0" smtClean="0">
              <a:cs typeface="Times New Roman" pitchFamily="18" charset="0"/>
            </a:endParaRPr>
          </a:p>
          <a:p>
            <a:r>
              <a:rPr lang="sv-SE" b="1" baseline="0" dirty="0" smtClean="0">
                <a:cs typeface="Times New Roman" pitchFamily="18" charset="0"/>
              </a:rPr>
              <a:t>Trakasserier och sexuella trakasserier</a:t>
            </a:r>
          </a:p>
          <a:p>
            <a:r>
              <a:rPr lang="sv-SE" baseline="0" dirty="0" smtClean="0">
                <a:cs typeface="Times New Roman" pitchFamily="18" charset="0"/>
              </a:rPr>
              <a:t>Handlingar, beteenden eller bemötande som kränker den utsattes värdighet på ett sätt som har anknytning till diskrimineringsgrunderna. Det kan vara fysiska kränkningar eller verbala. Det kan tex handla om att kalla någon någonting som inte är okej – n-ordet eller tex jävla bög. Här får vi vara uppmärksamma på sammanhanget – ordet bög kan ju i sig användas på ett neutralt eller positivt sätt. Det är den utsattes upplevelse som är en del i att avgöra vad som är kränkande. Det handlar delvis om hur just jag uppfattar det som sägs. Jag kommer inte att gå in i detalj på den juridiska bedömningen hur vi avgör om det är diskriminering eller inte, men det viktiga som ni kan ta med er är att  </a:t>
            </a:r>
          </a:p>
          <a:p>
            <a:r>
              <a:rPr lang="sv-SE" baseline="0" dirty="0" smtClean="0">
                <a:cs typeface="Times New Roman" pitchFamily="18" charset="0"/>
              </a:rPr>
              <a:t>-det är en form av diskriminering att kränka andra och att </a:t>
            </a:r>
          </a:p>
          <a:p>
            <a:r>
              <a:rPr lang="sv-SE" baseline="0" dirty="0" smtClean="0">
                <a:cs typeface="Times New Roman" pitchFamily="18" charset="0"/>
              </a:rPr>
              <a:t>-det är den som blir kränkt som avgör vad som går över gränsen. </a:t>
            </a:r>
          </a:p>
          <a:p>
            <a:endParaRPr lang="sv-SE" baseline="0" dirty="0" smtClean="0">
              <a:cs typeface="Times New Roman" pitchFamily="18" charset="0"/>
            </a:endParaRPr>
          </a:p>
          <a:p>
            <a:r>
              <a:rPr lang="sv-SE" sz="1200" b="1" i="0" u="sng" kern="1200" dirty="0" smtClean="0">
                <a:solidFill>
                  <a:schemeClr val="tx1"/>
                </a:solidFill>
                <a:effectLst/>
                <a:latin typeface="+mn-lt"/>
                <a:ea typeface="+mn-ea"/>
                <a:cs typeface="+mn-cs"/>
                <a:hlinkClick r:id="rId3"/>
              </a:rPr>
              <a:t>Bristande tillgänglighet</a:t>
            </a:r>
            <a:r>
              <a:rPr lang="sv-SE" sz="1200" b="1" i="0" u="sng" kern="1200" dirty="0" smtClean="0">
                <a:solidFill>
                  <a:schemeClr val="tx1"/>
                </a:solidFill>
                <a:effectLst/>
                <a:latin typeface="+mn-lt"/>
                <a:ea typeface="+mn-ea"/>
                <a:cs typeface="+mn-cs"/>
              </a:rPr>
              <a:t> </a:t>
            </a:r>
          </a:p>
          <a:p>
            <a:r>
              <a:rPr lang="sv-SE" sz="1200" b="0" i="0" kern="1200" dirty="0" smtClean="0">
                <a:solidFill>
                  <a:schemeClr val="tx1"/>
                </a:solidFill>
                <a:effectLst/>
                <a:latin typeface="+mn-lt"/>
                <a:ea typeface="+mn-ea"/>
                <a:cs typeface="+mn-cs"/>
              </a:rPr>
              <a:t>Kan vara diskriminering när en verksamhet inte genomför skäliga åtgärder för att en person med funktionsnedsättning ska kunna få tillgång till eller delta i verksamheten. Vad som är skäligt bedöms bland annat utifrån andra lagar för tillgänglighet och hur den enskilda situationen ser ut. Lagen syftar till att bidra till att öka tillgängligheten i samhället så att människor med funktionsnedsättning kan delta på likvärdiga villkor.</a:t>
            </a:r>
          </a:p>
          <a:p>
            <a:pPr marL="285750" indent="-285750">
              <a:lnSpc>
                <a:spcPct val="90000"/>
              </a:lnSpc>
              <a:buFont typeface="Arial" panose="020B0604020202020204" pitchFamily="34" charset="0"/>
              <a:buChar char="•"/>
            </a:pPr>
            <a:endParaRPr lang="sv-SE" sz="1200" dirty="0" smtClean="0">
              <a:latin typeface="Arial" pitchFamily="34" charset="0"/>
              <a:cs typeface="Arial" pitchFamily="34" charset="0"/>
            </a:endParaRPr>
          </a:p>
          <a:p>
            <a:pPr marL="0" indent="0">
              <a:lnSpc>
                <a:spcPct val="90000"/>
              </a:lnSpc>
              <a:buFont typeface="Arial" panose="020B0604020202020204" pitchFamily="34" charset="0"/>
              <a:buNone/>
            </a:pPr>
            <a:r>
              <a:rPr lang="sv-SE" sz="1200" b="1" dirty="0" smtClean="0">
                <a:latin typeface="Arial" pitchFamily="34" charset="0"/>
                <a:cs typeface="Arial" pitchFamily="34" charset="0"/>
              </a:rPr>
              <a:t>Instruktion att diskriminera:</a:t>
            </a:r>
          </a:p>
          <a:p>
            <a:pPr marL="0" indent="0">
              <a:lnSpc>
                <a:spcPct val="90000"/>
              </a:lnSpc>
              <a:buFont typeface="Arial" panose="020B0604020202020204" pitchFamily="34" charset="0"/>
              <a:buNone/>
            </a:pPr>
            <a:r>
              <a:rPr lang="sv-SE" sz="1200" b="0" dirty="0" smtClean="0">
                <a:latin typeface="Arial" pitchFamily="34" charset="0"/>
                <a:cs typeface="Arial" pitchFamily="34" charset="0"/>
              </a:rPr>
              <a:t>Kan vara att en arbetsgivare ber en rekryteringsfirma att inte ta med personer med utländska namn i</a:t>
            </a:r>
            <a:r>
              <a:rPr lang="sv-SE" sz="1200" b="0" baseline="0" dirty="0" smtClean="0">
                <a:latin typeface="Arial" pitchFamily="34" charset="0"/>
                <a:cs typeface="Arial" pitchFamily="34" charset="0"/>
              </a:rPr>
              <a:t> en rekryteringsprocess. Eller att en chef på en krog beordrar vaktpersonalen att inte släppa in personer med funktionsnedsättning.</a:t>
            </a:r>
            <a:endParaRPr lang="sv-SE" sz="1200" b="0" dirty="0" smtClean="0">
              <a:latin typeface="Arial" pitchFamily="34" charset="0"/>
              <a:cs typeface="Arial" pitchFamily="34" charset="0"/>
            </a:endParaRPr>
          </a:p>
          <a:p>
            <a:pPr marL="0" indent="0">
              <a:lnSpc>
                <a:spcPct val="90000"/>
              </a:lnSpc>
              <a:buFont typeface="Arial" panose="020B0604020202020204" pitchFamily="34" charset="0"/>
              <a:buNone/>
            </a:pPr>
            <a:endParaRPr lang="sv-SE" sz="1200" b="1" dirty="0" smtClean="0">
              <a:latin typeface="Arial" pitchFamily="34" charset="0"/>
              <a:cs typeface="Arial" pitchFamily="34" charset="0"/>
            </a:endParaRPr>
          </a:p>
          <a:p>
            <a:r>
              <a:rPr lang="sv-SE" b="1" baseline="0" dirty="0" smtClean="0">
                <a:cs typeface="Times New Roman" pitchFamily="18" charset="0"/>
              </a:rPr>
              <a:t>Repressalier: </a:t>
            </a:r>
          </a:p>
          <a:p>
            <a:r>
              <a:rPr lang="sv-SE" baseline="0" dirty="0" smtClean="0">
                <a:cs typeface="Times New Roman" pitchFamily="18" charset="0"/>
              </a:rPr>
              <a:t>Att straffa någon, tex på en arbetsplats, för att den lyfter frågor om diskriminering. Det handlar sällan om uttalade bestraffningar utan kanske att en som har lyft frågor om diskriminering inte blir aktuell för befordran, inte får chans till kompetensutveckling, eller får sämre arbetstider eller färre pass. </a:t>
            </a:r>
          </a:p>
          <a:p>
            <a:pPr marL="285750" indent="-285750">
              <a:lnSpc>
                <a:spcPct val="90000"/>
              </a:lnSpc>
              <a:buFont typeface="Arial" panose="020B0604020202020204" pitchFamily="34" charset="0"/>
              <a:buChar char="•"/>
            </a:pPr>
            <a:endParaRPr lang="sv-SE" sz="1200" dirty="0" smtClean="0">
              <a:latin typeface="Arial" pitchFamily="34" charset="0"/>
              <a:cs typeface="Arial" pitchFamily="34" charset="0"/>
            </a:endParaRPr>
          </a:p>
          <a:p>
            <a:pPr marL="0" indent="0">
              <a:lnSpc>
                <a:spcPct val="90000"/>
              </a:lnSpc>
              <a:buFont typeface="Arial" panose="020B0604020202020204" pitchFamily="34" charset="0"/>
              <a:buNone/>
            </a:pPr>
            <a:r>
              <a:rPr lang="sv-SE" sz="1200" dirty="0" smtClean="0">
                <a:latin typeface="Arial" pitchFamily="34" charset="0"/>
                <a:cs typeface="Arial" pitchFamily="34" charset="0"/>
              </a:rPr>
              <a:t>Syntolkning bild:</a:t>
            </a:r>
          </a:p>
          <a:p>
            <a:pPr marL="0" indent="0">
              <a:lnSpc>
                <a:spcPct val="90000"/>
              </a:lnSpc>
              <a:buFont typeface="Arial" panose="020B0604020202020204" pitchFamily="34" charset="0"/>
              <a:buNone/>
            </a:pPr>
            <a:r>
              <a:rPr lang="sv-SE" sz="1200" dirty="0" smtClean="0">
                <a:latin typeface="Arial" pitchFamily="34" charset="0"/>
                <a:cs typeface="Arial" pitchFamily="34" charset="0"/>
              </a:rPr>
              <a:t>En person i kjol (kvinna) säger: Jag har kjol på jobbet. En person i kostym (man) svarar: Jag har kostym, det ger 4600</a:t>
            </a:r>
            <a:r>
              <a:rPr lang="sv-SE" sz="1200" baseline="0" dirty="0" smtClean="0">
                <a:latin typeface="Arial" pitchFamily="34" charset="0"/>
                <a:cs typeface="Arial" pitchFamily="34" charset="0"/>
              </a:rPr>
              <a:t> kronor mer i månaden</a:t>
            </a:r>
            <a:endParaRPr lang="sv-SE" dirty="0"/>
          </a:p>
        </p:txBody>
      </p:sp>
      <p:sp>
        <p:nvSpPr>
          <p:cNvPr id="4" name="Platshållare för bildnummer 3"/>
          <p:cNvSpPr>
            <a:spLocks noGrp="1"/>
          </p:cNvSpPr>
          <p:nvPr>
            <p:ph type="sldNum" sz="quarter" idx="10"/>
          </p:nvPr>
        </p:nvSpPr>
        <p:spPr/>
        <p:txBody>
          <a:bodyPr/>
          <a:lstStyle/>
          <a:p>
            <a:pPr>
              <a:defRPr/>
            </a:pPr>
            <a:fld id="{FCCFF293-0C2B-4EF4-AA0E-F2E41D9E2079}" type="slidenum">
              <a:rPr lang="sv-SE" smtClean="0"/>
              <a:pPr>
                <a:defRPr/>
              </a:pPr>
              <a:t>7</a:t>
            </a:fld>
            <a:endParaRPr lang="sv-SE" dirty="0"/>
          </a:p>
        </p:txBody>
      </p:sp>
    </p:spTree>
    <p:extLst>
      <p:ext uri="{BB962C8B-B14F-4D97-AF65-F5344CB8AC3E}">
        <p14:creationId xmlns:p14="http://schemas.microsoft.com/office/powerpoint/2010/main" val="2946646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Många tror att diskrimineringslagen gäller hela</a:t>
            </a:r>
            <a:r>
              <a:rPr lang="sv-SE" baseline="0" dirty="0" smtClean="0"/>
              <a:t> samhället men så är det alltså inte. </a:t>
            </a:r>
          </a:p>
          <a:p>
            <a:r>
              <a:rPr lang="sv-SE" baseline="0" dirty="0" smtClean="0"/>
              <a:t>Lagen gäller de områden som specifikt utpekas i lagen tex:</a:t>
            </a:r>
          </a:p>
          <a:p>
            <a:endParaRPr lang="sv-SE" baseline="0" dirty="0" smtClean="0"/>
          </a:p>
          <a:p>
            <a:pPr marL="285750" indent="-285750">
              <a:lnSpc>
                <a:spcPct val="90000"/>
              </a:lnSpc>
              <a:buFont typeface="Arial" panose="020B0604020202020204" pitchFamily="34" charset="0"/>
              <a:buChar char="•"/>
            </a:pPr>
            <a:r>
              <a:rPr lang="sv-SE" sz="1200" dirty="0" smtClean="0">
                <a:latin typeface="Arial" pitchFamily="34" charset="0"/>
                <a:cs typeface="Arial" pitchFamily="34" charset="0"/>
              </a:rPr>
              <a:t>Arbetslivet </a:t>
            </a:r>
          </a:p>
          <a:p>
            <a:pPr marL="285750" indent="-285750">
              <a:lnSpc>
                <a:spcPct val="90000"/>
              </a:lnSpc>
              <a:buFont typeface="Arial" panose="020B0604020202020204" pitchFamily="34" charset="0"/>
              <a:buChar char="•"/>
            </a:pPr>
            <a:r>
              <a:rPr lang="sv-SE" sz="1200" dirty="0" smtClean="0">
                <a:latin typeface="Arial" pitchFamily="34" charset="0"/>
                <a:cs typeface="Arial" pitchFamily="34" charset="0"/>
              </a:rPr>
              <a:t>Utbildning </a:t>
            </a:r>
          </a:p>
          <a:p>
            <a:pPr marL="285750" indent="-285750">
              <a:lnSpc>
                <a:spcPct val="90000"/>
              </a:lnSpc>
              <a:buFont typeface="Arial" panose="020B0604020202020204" pitchFamily="34" charset="0"/>
              <a:buChar char="•"/>
            </a:pPr>
            <a:r>
              <a:rPr lang="sv-SE" sz="1200" dirty="0" smtClean="0">
                <a:latin typeface="Arial" pitchFamily="34" charset="0"/>
                <a:cs typeface="Arial" pitchFamily="34" charset="0"/>
              </a:rPr>
              <a:t>Varor, tjänster, bostäder</a:t>
            </a:r>
          </a:p>
          <a:p>
            <a:pPr marL="285750" indent="-285750">
              <a:lnSpc>
                <a:spcPct val="90000"/>
              </a:lnSpc>
              <a:buFont typeface="Arial" panose="020B0604020202020204" pitchFamily="34" charset="0"/>
              <a:buChar char="•"/>
            </a:pPr>
            <a:r>
              <a:rPr lang="sv-SE" sz="1200" dirty="0" smtClean="0">
                <a:latin typeface="Arial" pitchFamily="34" charset="0"/>
                <a:cs typeface="Arial" pitchFamily="34" charset="0"/>
              </a:rPr>
              <a:t>Hälso- och sjukvård</a:t>
            </a:r>
          </a:p>
          <a:p>
            <a:pPr marL="285750" indent="-285750">
              <a:lnSpc>
                <a:spcPct val="90000"/>
              </a:lnSpc>
              <a:buFont typeface="Arial" panose="020B0604020202020204" pitchFamily="34" charset="0"/>
              <a:buChar char="•"/>
            </a:pPr>
            <a:r>
              <a:rPr lang="sv-SE" sz="1200" dirty="0" smtClean="0">
                <a:latin typeface="Arial" pitchFamily="34" charset="0"/>
                <a:cs typeface="Arial" pitchFamily="34" charset="0"/>
              </a:rPr>
              <a:t>Socialtjänsten</a:t>
            </a:r>
          </a:p>
          <a:p>
            <a:pPr marL="285750" indent="-285750">
              <a:lnSpc>
                <a:spcPct val="90000"/>
              </a:lnSpc>
              <a:buFont typeface="Arial" panose="020B0604020202020204" pitchFamily="34" charset="0"/>
              <a:buChar char="•"/>
            </a:pPr>
            <a:r>
              <a:rPr lang="sv-SE" sz="1200" dirty="0" smtClean="0">
                <a:latin typeface="Arial" pitchFamily="34" charset="0"/>
                <a:cs typeface="Arial" pitchFamily="34" charset="0"/>
              </a:rPr>
              <a:t>Färdtjänst, bostadsanpassning</a:t>
            </a:r>
          </a:p>
          <a:p>
            <a:pPr marL="285750" indent="-285750">
              <a:lnSpc>
                <a:spcPct val="90000"/>
              </a:lnSpc>
              <a:buFont typeface="Arial" panose="020B0604020202020204" pitchFamily="34" charset="0"/>
              <a:buChar char="•"/>
            </a:pPr>
            <a:r>
              <a:rPr lang="sv-SE" sz="1200" dirty="0" smtClean="0">
                <a:latin typeface="Arial" pitchFamily="34" charset="0"/>
                <a:cs typeface="Arial" pitchFamily="34" charset="0"/>
              </a:rPr>
              <a:t>Försäkringskassan, arbetsförmedlingen, a-kassan</a:t>
            </a:r>
          </a:p>
          <a:p>
            <a:pPr marL="285750" indent="-285750">
              <a:lnSpc>
                <a:spcPct val="90000"/>
              </a:lnSpc>
              <a:buFont typeface="Arial" panose="020B0604020202020204" pitchFamily="34" charset="0"/>
              <a:buChar char="•"/>
            </a:pPr>
            <a:r>
              <a:rPr lang="sv-SE" sz="1200" dirty="0" smtClean="0">
                <a:latin typeface="Arial" pitchFamily="34" charset="0"/>
                <a:cs typeface="Arial" pitchFamily="34" charset="0"/>
              </a:rPr>
              <a:t>Offentliga tillställningar och allmänna sammankomster</a:t>
            </a:r>
          </a:p>
          <a:p>
            <a:pPr marL="285750" indent="-285750">
              <a:lnSpc>
                <a:spcPct val="90000"/>
              </a:lnSpc>
              <a:buFont typeface="Arial" panose="020B0604020202020204" pitchFamily="34" charset="0"/>
              <a:buChar char="•"/>
            </a:pPr>
            <a:endParaRPr lang="sv-SE" sz="1200" dirty="0" smtClean="0">
              <a:latin typeface="Arial" pitchFamily="34" charset="0"/>
              <a:cs typeface="Arial" pitchFamily="34" charset="0"/>
            </a:endParaRPr>
          </a:p>
          <a:p>
            <a:pPr marL="0" indent="0">
              <a:lnSpc>
                <a:spcPct val="90000"/>
              </a:lnSpc>
              <a:buFont typeface="Arial" panose="020B0604020202020204" pitchFamily="34" charset="0"/>
              <a:buNone/>
            </a:pPr>
            <a:r>
              <a:rPr lang="sv-SE" sz="1200" dirty="0" smtClean="0">
                <a:latin typeface="Arial" pitchFamily="34" charset="0"/>
                <a:cs typeface="Arial" pitchFamily="34" charset="0"/>
              </a:rPr>
              <a:t>Syntolkning bild:</a:t>
            </a:r>
          </a:p>
          <a:p>
            <a:pPr marL="0" indent="0">
              <a:lnSpc>
                <a:spcPct val="90000"/>
              </a:lnSpc>
              <a:buFont typeface="Arial" panose="020B0604020202020204" pitchFamily="34" charset="0"/>
              <a:buNone/>
            </a:pPr>
            <a:r>
              <a:rPr lang="sv-SE" sz="1200" dirty="0" smtClean="0">
                <a:latin typeface="Arial" pitchFamily="34" charset="0"/>
                <a:cs typeface="Arial" pitchFamily="34" charset="0"/>
              </a:rPr>
              <a:t>Två personer (kvinnor)</a:t>
            </a:r>
            <a:r>
              <a:rPr lang="sv-SE" sz="1200" baseline="0" dirty="0" smtClean="0">
                <a:latin typeface="Arial" pitchFamily="34" charset="0"/>
                <a:cs typeface="Arial" pitchFamily="34" charset="0"/>
              </a:rPr>
              <a:t> står upp vid en receptionsdisk. De håller varandras händer. Personen bakom disken frågar: Har du din syster med dig till kliniken</a:t>
            </a:r>
            <a:endParaRPr lang="sv-SE" sz="1200" dirty="0" smtClean="0">
              <a:latin typeface="Arial" pitchFamily="34" charset="0"/>
              <a:cs typeface="Arial" pitchFamily="34" charset="0"/>
            </a:endParaRPr>
          </a:p>
          <a:p>
            <a:endParaRPr lang="sv-SE" dirty="0" smtClean="0"/>
          </a:p>
          <a:p>
            <a:endParaRPr lang="sv-SE" dirty="0" smtClean="0"/>
          </a:p>
        </p:txBody>
      </p:sp>
      <p:sp>
        <p:nvSpPr>
          <p:cNvPr id="4" name="Platshållare för bildnummer 3"/>
          <p:cNvSpPr>
            <a:spLocks noGrp="1"/>
          </p:cNvSpPr>
          <p:nvPr>
            <p:ph type="sldNum" sz="quarter" idx="10"/>
          </p:nvPr>
        </p:nvSpPr>
        <p:spPr/>
        <p:txBody>
          <a:bodyPr/>
          <a:lstStyle/>
          <a:p>
            <a:pPr>
              <a:defRPr/>
            </a:pPr>
            <a:fld id="{FCCFF293-0C2B-4EF4-AA0E-F2E41D9E2079}" type="slidenum">
              <a:rPr lang="sv-SE" smtClean="0"/>
              <a:pPr>
                <a:defRPr/>
              </a:pPr>
              <a:t>8</a:t>
            </a:fld>
            <a:endParaRPr lang="sv-SE" dirty="0"/>
          </a:p>
        </p:txBody>
      </p:sp>
    </p:spTree>
    <p:extLst>
      <p:ext uri="{BB962C8B-B14F-4D97-AF65-F5344CB8AC3E}">
        <p14:creationId xmlns:p14="http://schemas.microsoft.com/office/powerpoint/2010/main" val="3119631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FCCFF293-0C2B-4EF4-AA0E-F2E41D9E2079}" type="slidenum">
              <a:rPr lang="sv-SE" smtClean="0"/>
              <a:pPr>
                <a:defRPr/>
              </a:pPr>
              <a:t>9</a:t>
            </a:fld>
            <a:endParaRPr lang="sv-SE" dirty="0"/>
          </a:p>
        </p:txBody>
      </p:sp>
    </p:spTree>
    <p:extLst>
      <p:ext uri="{BB962C8B-B14F-4D97-AF65-F5344CB8AC3E}">
        <p14:creationId xmlns:p14="http://schemas.microsoft.com/office/powerpoint/2010/main" val="16984262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1">
    <p:spTree>
      <p:nvGrpSpPr>
        <p:cNvPr id="1" name=""/>
        <p:cNvGrpSpPr/>
        <p:nvPr/>
      </p:nvGrpSpPr>
      <p:grpSpPr>
        <a:xfrm>
          <a:off x="0" y="0"/>
          <a:ext cx="0" cy="0"/>
          <a:chOff x="0" y="0"/>
          <a:chExt cx="0" cy="0"/>
        </a:xfrm>
      </p:grpSpPr>
      <p:sp>
        <p:nvSpPr>
          <p:cNvPr id="2" name="Rektangel 1">
            <a:extLst>
              <a:ext uri="{FF2B5EF4-FFF2-40B4-BE49-F238E27FC236}">
                <a16:creationId xmlns="" xmlns:a16="http://schemas.microsoft.com/office/drawing/2014/main" id="{2D55EC36-9A56-3F43-9464-E6A8D9C44ED4}"/>
              </a:ext>
            </a:extLst>
          </p:cNvPr>
          <p:cNvSpPr/>
          <p:nvPr userDrawn="1"/>
        </p:nvSpPr>
        <p:spPr>
          <a:xfrm>
            <a:off x="185853" y="176328"/>
            <a:ext cx="8772293" cy="47908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a:p>
        </p:txBody>
      </p:sp>
      <p:sp>
        <p:nvSpPr>
          <p:cNvPr id="17" name="Rubrik 1">
            <a:extLst>
              <a:ext uri="{FF2B5EF4-FFF2-40B4-BE49-F238E27FC236}">
                <a16:creationId xmlns="" xmlns:a16="http://schemas.microsoft.com/office/drawing/2014/main" id="{4F4656BC-FDE6-7842-A6BB-4F44C60B585F}"/>
              </a:ext>
            </a:extLst>
          </p:cNvPr>
          <p:cNvSpPr>
            <a:spLocks noGrp="1"/>
          </p:cNvSpPr>
          <p:nvPr>
            <p:ph type="ctrTitle" hasCustomPrompt="1"/>
          </p:nvPr>
        </p:nvSpPr>
        <p:spPr>
          <a:xfrm>
            <a:off x="981611" y="567901"/>
            <a:ext cx="4314594" cy="1434968"/>
          </a:xfrm>
          <a:prstGeom prst="rect">
            <a:avLst/>
          </a:prstGeom>
        </p:spPr>
        <p:txBody>
          <a:bodyPr lIns="90000" anchor="b"/>
          <a:lstStyle>
            <a:lvl1pPr algn="l">
              <a:defRPr sz="3200" b="1">
                <a:solidFill>
                  <a:schemeClr val="bg1"/>
                </a:solidFill>
              </a:defRPr>
            </a:lvl1pPr>
          </a:lstStyle>
          <a:p>
            <a:r>
              <a:rPr lang="sv-SE" dirty="0"/>
              <a:t>Rubrik</a:t>
            </a:r>
            <a:endParaRPr lang="en-GB" dirty="0"/>
          </a:p>
        </p:txBody>
      </p:sp>
      <p:sp>
        <p:nvSpPr>
          <p:cNvPr id="19" name="Platshållare för text 3">
            <a:extLst>
              <a:ext uri="{FF2B5EF4-FFF2-40B4-BE49-F238E27FC236}">
                <a16:creationId xmlns="" xmlns:a16="http://schemas.microsoft.com/office/drawing/2014/main" id="{2D6E9B6E-2EF6-A845-90D9-E93E0E82A899}"/>
              </a:ext>
            </a:extLst>
          </p:cNvPr>
          <p:cNvSpPr>
            <a:spLocks noGrp="1"/>
          </p:cNvSpPr>
          <p:nvPr>
            <p:ph type="body" sz="quarter" idx="10" hasCustomPrompt="1"/>
          </p:nvPr>
        </p:nvSpPr>
        <p:spPr>
          <a:xfrm>
            <a:off x="1071177" y="2077518"/>
            <a:ext cx="4225028" cy="499804"/>
          </a:xfrm>
        </p:spPr>
        <p:txBody>
          <a:bodyPr/>
          <a:lstStyle>
            <a:lvl1pPr marL="0" indent="0">
              <a:buNone/>
              <a:defRPr>
                <a:solidFill>
                  <a:schemeClr val="bg1"/>
                </a:solidFill>
              </a:defRPr>
            </a:lvl1pPr>
          </a:lstStyle>
          <a:p>
            <a:pPr lvl="0"/>
            <a:r>
              <a:rPr lang="sv-SE" dirty="0"/>
              <a:t>Mellanrubrik</a:t>
            </a:r>
          </a:p>
        </p:txBody>
      </p:sp>
      <p:pic>
        <p:nvPicPr>
          <p:cNvPr id="4" name="Bildobjekt 3">
            <a:extLst>
              <a:ext uri="{FF2B5EF4-FFF2-40B4-BE49-F238E27FC236}">
                <a16:creationId xmlns="" xmlns:a16="http://schemas.microsoft.com/office/drawing/2014/main" id="{F91116A6-2D8E-7C4A-9C78-51A6081392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26074" y="3408883"/>
            <a:ext cx="2316913" cy="1144499"/>
          </a:xfrm>
          <a:prstGeom prst="rect">
            <a:avLst/>
          </a:prstGeom>
        </p:spPr>
      </p:pic>
      <p:pic>
        <p:nvPicPr>
          <p:cNvPr id="6" name="Bildobjekt 5" descr="En bild som visar text, clipart&#10;&#10;Automatiskt genererad beskrivning">
            <a:extLst>
              <a:ext uri="{FF2B5EF4-FFF2-40B4-BE49-F238E27FC236}">
                <a16:creationId xmlns="" xmlns:a16="http://schemas.microsoft.com/office/drawing/2014/main" id="{46D9C8C4-7B0E-F042-A346-F0457DD550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40490" y="4226773"/>
            <a:ext cx="1770425" cy="346524"/>
          </a:xfrm>
          <a:prstGeom prst="rect">
            <a:avLst/>
          </a:prstGeom>
        </p:spPr>
      </p:pic>
    </p:spTree>
    <p:extLst>
      <p:ext uri="{BB962C8B-B14F-4D97-AF65-F5344CB8AC3E}">
        <p14:creationId xmlns:p14="http://schemas.microsoft.com/office/powerpoint/2010/main" val="212165335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sida 2">
    <p:spTree>
      <p:nvGrpSpPr>
        <p:cNvPr id="1" name=""/>
        <p:cNvGrpSpPr/>
        <p:nvPr/>
      </p:nvGrpSpPr>
      <p:grpSpPr>
        <a:xfrm>
          <a:off x="0" y="0"/>
          <a:ext cx="0" cy="0"/>
          <a:chOff x="0" y="0"/>
          <a:chExt cx="0" cy="0"/>
        </a:xfrm>
      </p:grpSpPr>
      <p:sp>
        <p:nvSpPr>
          <p:cNvPr id="7" name="Rubrik 1">
            <a:extLst>
              <a:ext uri="{FF2B5EF4-FFF2-40B4-BE49-F238E27FC236}">
                <a16:creationId xmlns="" xmlns:a16="http://schemas.microsoft.com/office/drawing/2014/main" id="{344C5E0F-E6C7-0741-B023-24E724F048F1}"/>
              </a:ext>
            </a:extLst>
          </p:cNvPr>
          <p:cNvSpPr>
            <a:spLocks noGrp="1"/>
          </p:cNvSpPr>
          <p:nvPr>
            <p:ph type="ctrTitle" hasCustomPrompt="1"/>
          </p:nvPr>
        </p:nvSpPr>
        <p:spPr>
          <a:xfrm>
            <a:off x="671905" y="882316"/>
            <a:ext cx="5580211" cy="997830"/>
          </a:xfrm>
          <a:prstGeom prst="rect">
            <a:avLst/>
          </a:prstGeom>
        </p:spPr>
        <p:txBody>
          <a:bodyPr anchor="b">
            <a:normAutofit/>
          </a:bodyPr>
          <a:lstStyle>
            <a:lvl1pPr algn="l">
              <a:defRPr sz="3200" b="1">
                <a:solidFill>
                  <a:schemeClr val="tx1"/>
                </a:solidFill>
              </a:defRPr>
            </a:lvl1pPr>
          </a:lstStyle>
          <a:p>
            <a:r>
              <a:rPr lang="sv-SE" dirty="0"/>
              <a:t>Rubrik</a:t>
            </a:r>
            <a:endParaRPr lang="en-GB" dirty="0"/>
          </a:p>
        </p:txBody>
      </p:sp>
      <p:pic>
        <p:nvPicPr>
          <p:cNvPr id="6" name="Bildobjekt 5" descr="En bild som visar text&#10;&#10;Automatiskt genererad beskrivning">
            <a:extLst>
              <a:ext uri="{FF2B5EF4-FFF2-40B4-BE49-F238E27FC236}">
                <a16:creationId xmlns="" xmlns:a16="http://schemas.microsoft.com/office/drawing/2014/main" id="{2C339D3F-6E84-1A42-913F-7A56029521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9177" y="2854712"/>
            <a:ext cx="4944822" cy="2300856"/>
          </a:xfrm>
          <a:prstGeom prst="rect">
            <a:avLst/>
          </a:prstGeom>
        </p:spPr>
      </p:pic>
      <p:sp>
        <p:nvSpPr>
          <p:cNvPr id="8" name="Platshållare för text 3">
            <a:extLst>
              <a:ext uri="{FF2B5EF4-FFF2-40B4-BE49-F238E27FC236}">
                <a16:creationId xmlns="" xmlns:a16="http://schemas.microsoft.com/office/drawing/2014/main" id="{952CED70-F954-1049-81E7-A841F981ABC5}"/>
              </a:ext>
            </a:extLst>
          </p:cNvPr>
          <p:cNvSpPr>
            <a:spLocks noGrp="1"/>
          </p:cNvSpPr>
          <p:nvPr>
            <p:ph type="body" sz="quarter" idx="10" hasCustomPrompt="1"/>
          </p:nvPr>
        </p:nvSpPr>
        <p:spPr>
          <a:xfrm>
            <a:off x="776179" y="1936959"/>
            <a:ext cx="3525513" cy="537911"/>
          </a:xfrm>
        </p:spPr>
        <p:txBody>
          <a:bodyPr/>
          <a:lstStyle>
            <a:lvl1pPr marL="0" indent="0">
              <a:buNone/>
              <a:defRPr>
                <a:solidFill>
                  <a:schemeClr val="tx1"/>
                </a:solidFill>
              </a:defRPr>
            </a:lvl1pPr>
          </a:lstStyle>
          <a:p>
            <a:pPr lvl="0"/>
            <a:r>
              <a:rPr lang="sv-SE" dirty="0"/>
              <a:t>Mellanrubrik</a:t>
            </a:r>
          </a:p>
        </p:txBody>
      </p:sp>
      <p:sp>
        <p:nvSpPr>
          <p:cNvPr id="9" name="textruta 8">
            <a:extLst>
              <a:ext uri="{FF2B5EF4-FFF2-40B4-BE49-F238E27FC236}">
                <a16:creationId xmlns="" xmlns:a16="http://schemas.microsoft.com/office/drawing/2014/main" id="{E629D4A1-42C9-FC45-8AA6-D8D6A9ACB7B1}"/>
              </a:ext>
            </a:extLst>
          </p:cNvPr>
          <p:cNvSpPr txBox="1"/>
          <p:nvPr userDrawn="1"/>
        </p:nvSpPr>
        <p:spPr>
          <a:xfrm>
            <a:off x="1499937" y="4058653"/>
            <a:ext cx="0" cy="0"/>
          </a:xfrm>
          <a:prstGeom prst="rect">
            <a:avLst/>
          </a:prstGeom>
          <a:noFill/>
        </p:spPr>
        <p:txBody>
          <a:bodyPr wrap="none" lIns="0" tIns="0" rIns="0" bIns="0" rtlCol="0">
            <a:noAutofit/>
          </a:bodyPr>
          <a:lstStyle/>
          <a:p>
            <a:endParaRPr lang="sv-SE" sz="2000"/>
          </a:p>
        </p:txBody>
      </p:sp>
      <p:pic>
        <p:nvPicPr>
          <p:cNvPr id="10" name="Bildobjekt 9" descr="En bild som visar text&#10;&#10;Automatiskt genererad beskrivning">
            <a:extLst>
              <a:ext uri="{FF2B5EF4-FFF2-40B4-BE49-F238E27FC236}">
                <a16:creationId xmlns="" xmlns:a16="http://schemas.microsoft.com/office/drawing/2014/main" id="{14700F96-A190-CB47-8F0B-92B7BCF7DFF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9663" y="4150791"/>
            <a:ext cx="1420466" cy="699214"/>
          </a:xfrm>
          <a:prstGeom prst="rect">
            <a:avLst/>
          </a:prstGeom>
        </p:spPr>
      </p:pic>
      <p:pic>
        <p:nvPicPr>
          <p:cNvPr id="12" name="Bildobjekt 11">
            <a:extLst>
              <a:ext uri="{FF2B5EF4-FFF2-40B4-BE49-F238E27FC236}">
                <a16:creationId xmlns="" xmlns:a16="http://schemas.microsoft.com/office/drawing/2014/main" id="{ED64E78E-9CBA-6341-9AC9-A6CD0B8E795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54420" y="4566891"/>
            <a:ext cx="1420466" cy="278027"/>
          </a:xfrm>
          <a:prstGeom prst="rect">
            <a:avLst/>
          </a:prstGeom>
        </p:spPr>
      </p:pic>
    </p:spTree>
    <p:extLst>
      <p:ext uri="{BB962C8B-B14F-4D97-AF65-F5344CB8AC3E}">
        <p14:creationId xmlns:p14="http://schemas.microsoft.com/office/powerpoint/2010/main" val="799818881"/>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text 2">
            <a:extLst>
              <a:ext uri="{FF2B5EF4-FFF2-40B4-BE49-F238E27FC236}">
                <a16:creationId xmlns="" xmlns:a16="http://schemas.microsoft.com/office/drawing/2014/main" id="{245C40E3-1B40-EE4B-8841-D9553D7779DB}"/>
              </a:ext>
            </a:extLst>
          </p:cNvPr>
          <p:cNvSpPr>
            <a:spLocks noGrp="1"/>
          </p:cNvSpPr>
          <p:nvPr>
            <p:ph idx="1" hasCustomPrompt="1"/>
          </p:nvPr>
        </p:nvSpPr>
        <p:spPr>
          <a:xfrm>
            <a:off x="1195136" y="1797167"/>
            <a:ext cx="6689559" cy="2880210"/>
          </a:xfrm>
          <a:prstGeom prst="rect">
            <a:avLst/>
          </a:prstGeom>
        </p:spPr>
        <p:txBody>
          <a:bodyPr rtlCol="0">
            <a:noAutofit/>
          </a:bodyPr>
          <a:lstStyle>
            <a:lvl1pPr>
              <a:defRPr sz="1400"/>
            </a:lvl1pPr>
            <a:lvl2pPr>
              <a:defRPr sz="1200"/>
            </a:lvl2pPr>
            <a:lvl3pPr>
              <a:defRPr sz="1200"/>
            </a:lvl3pPr>
          </a:lstStyle>
          <a:p>
            <a:pPr lvl="0"/>
            <a:r>
              <a:rPr lang="sv-SE" dirty="0"/>
              <a:t>Brödtext</a:t>
            </a:r>
          </a:p>
          <a:p>
            <a:pPr lvl="1"/>
            <a:r>
              <a:rPr lang="sv-SE" dirty="0"/>
              <a:t>Nivå två</a:t>
            </a:r>
          </a:p>
          <a:p>
            <a:pPr lvl="2"/>
            <a:r>
              <a:rPr lang="sv-SE" dirty="0"/>
              <a:t>Nivå tre</a:t>
            </a:r>
          </a:p>
        </p:txBody>
      </p:sp>
      <p:sp>
        <p:nvSpPr>
          <p:cNvPr id="5" name="Platshållare för rubrik 1">
            <a:extLst>
              <a:ext uri="{FF2B5EF4-FFF2-40B4-BE49-F238E27FC236}">
                <a16:creationId xmlns="" xmlns:a16="http://schemas.microsoft.com/office/drawing/2014/main" id="{2902A026-53A0-1643-8045-1C3B08538A46}"/>
              </a:ext>
            </a:extLst>
          </p:cNvPr>
          <p:cNvSpPr>
            <a:spLocks noGrp="1"/>
          </p:cNvSpPr>
          <p:nvPr>
            <p:ph type="title" hasCustomPrompt="1"/>
          </p:nvPr>
        </p:nvSpPr>
        <p:spPr>
          <a:xfrm>
            <a:off x="1195136" y="1240712"/>
            <a:ext cx="6689560" cy="462417"/>
          </a:xfrm>
          <a:prstGeom prst="rect">
            <a:avLst/>
          </a:prstGeom>
        </p:spPr>
        <p:txBody>
          <a:bodyPr rtlCol="0" anchor="b">
            <a:noAutofit/>
          </a:bodyPr>
          <a:lstStyle>
            <a:lvl1pPr>
              <a:defRPr sz="2000" b="1">
                <a:latin typeface="+mj-lt"/>
              </a:defRPr>
            </a:lvl1pPr>
          </a:lstStyle>
          <a:p>
            <a:r>
              <a:rPr lang="sv-SE" dirty="0"/>
              <a:t>Rubrik</a:t>
            </a:r>
            <a:endParaRPr lang="en-GB" dirty="0"/>
          </a:p>
        </p:txBody>
      </p:sp>
      <p:pic>
        <p:nvPicPr>
          <p:cNvPr id="3" name="Bildobjekt 2" descr="En bild som visar text&#10;&#10;Automatiskt genererad beskrivning">
            <a:extLst>
              <a:ext uri="{FF2B5EF4-FFF2-40B4-BE49-F238E27FC236}">
                <a16:creationId xmlns="" xmlns:a16="http://schemas.microsoft.com/office/drawing/2014/main" id="{0FA5DC08-F6FA-9345-8DBF-05CFE2BB2E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648" y="308560"/>
            <a:ext cx="1198777" cy="590089"/>
          </a:xfrm>
          <a:prstGeom prst="rect">
            <a:avLst/>
          </a:prstGeom>
        </p:spPr>
      </p:pic>
    </p:spTree>
    <p:extLst>
      <p:ext uri="{BB962C8B-B14F-4D97-AF65-F5344CB8AC3E}">
        <p14:creationId xmlns:p14="http://schemas.microsoft.com/office/powerpoint/2010/main" val="355403194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lbild">
    <p:spTree>
      <p:nvGrpSpPr>
        <p:cNvPr id="1" name=""/>
        <p:cNvGrpSpPr/>
        <p:nvPr/>
      </p:nvGrpSpPr>
      <p:grpSpPr>
        <a:xfrm>
          <a:off x="0" y="0"/>
          <a:ext cx="0" cy="0"/>
          <a:chOff x="0" y="0"/>
          <a:chExt cx="0" cy="0"/>
        </a:xfrm>
      </p:grpSpPr>
      <p:sp>
        <p:nvSpPr>
          <p:cNvPr id="5" name="Platshållare för bild 4">
            <a:extLst>
              <a:ext uri="{FF2B5EF4-FFF2-40B4-BE49-F238E27FC236}">
                <a16:creationId xmlns="" xmlns:a16="http://schemas.microsoft.com/office/drawing/2014/main" id="{9A9319C2-A846-3041-9687-FE9E7767E387}"/>
              </a:ext>
            </a:extLst>
          </p:cNvPr>
          <p:cNvSpPr>
            <a:spLocks noGrp="1"/>
          </p:cNvSpPr>
          <p:nvPr>
            <p:ph type="pic" sz="quarter" idx="10"/>
          </p:nvPr>
        </p:nvSpPr>
        <p:spPr>
          <a:xfrm>
            <a:off x="208547" y="188494"/>
            <a:ext cx="8726905" cy="4766511"/>
          </a:xfrm>
          <a:solidFill>
            <a:schemeClr val="accent1"/>
          </a:solidFill>
        </p:spPr>
        <p:txBody>
          <a:bodyPr/>
          <a:lstStyle/>
          <a:p>
            <a:r>
              <a:rPr lang="sv-SE" smtClean="0"/>
              <a:t>Klicka på ikonen för att lägga till en bild</a:t>
            </a:r>
            <a:endParaRPr lang="sv-SE"/>
          </a:p>
        </p:txBody>
      </p:sp>
    </p:spTree>
    <p:extLst>
      <p:ext uri="{BB962C8B-B14F-4D97-AF65-F5344CB8AC3E}">
        <p14:creationId xmlns:p14="http://schemas.microsoft.com/office/powerpoint/2010/main" val="2872600851"/>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ch halvbild">
    <p:spTree>
      <p:nvGrpSpPr>
        <p:cNvPr id="1" name=""/>
        <p:cNvGrpSpPr/>
        <p:nvPr/>
      </p:nvGrpSpPr>
      <p:grpSpPr>
        <a:xfrm>
          <a:off x="0" y="0"/>
          <a:ext cx="0" cy="0"/>
          <a:chOff x="0" y="0"/>
          <a:chExt cx="0" cy="0"/>
        </a:xfrm>
      </p:grpSpPr>
      <p:sp>
        <p:nvSpPr>
          <p:cNvPr id="4" name="Platshållare för rubrik 1">
            <a:extLst>
              <a:ext uri="{FF2B5EF4-FFF2-40B4-BE49-F238E27FC236}">
                <a16:creationId xmlns="" xmlns:a16="http://schemas.microsoft.com/office/drawing/2014/main" id="{D150B31F-EE2A-7C49-8626-899FC0B6A96F}"/>
              </a:ext>
            </a:extLst>
          </p:cNvPr>
          <p:cNvSpPr>
            <a:spLocks noGrp="1"/>
          </p:cNvSpPr>
          <p:nvPr>
            <p:ph type="title" hasCustomPrompt="1"/>
          </p:nvPr>
        </p:nvSpPr>
        <p:spPr>
          <a:xfrm>
            <a:off x="912185" y="1262205"/>
            <a:ext cx="3837353" cy="462417"/>
          </a:xfrm>
          <a:prstGeom prst="rect">
            <a:avLst/>
          </a:prstGeom>
        </p:spPr>
        <p:txBody>
          <a:bodyPr rtlCol="0" anchor="b">
            <a:noAutofit/>
          </a:bodyPr>
          <a:lstStyle>
            <a:lvl1pPr>
              <a:defRPr sz="2000" b="1">
                <a:latin typeface="+mj-lt"/>
              </a:defRPr>
            </a:lvl1pPr>
          </a:lstStyle>
          <a:p>
            <a:r>
              <a:rPr lang="sv-SE" dirty="0"/>
              <a:t>Rubrik</a:t>
            </a:r>
            <a:endParaRPr lang="en-GB" dirty="0"/>
          </a:p>
        </p:txBody>
      </p:sp>
      <p:sp>
        <p:nvSpPr>
          <p:cNvPr id="7" name="Platshållare för bild 6">
            <a:extLst>
              <a:ext uri="{FF2B5EF4-FFF2-40B4-BE49-F238E27FC236}">
                <a16:creationId xmlns="" xmlns:a16="http://schemas.microsoft.com/office/drawing/2014/main" id="{36635DA3-FB7D-3344-85E6-D81D7AA0CDAD}"/>
              </a:ext>
            </a:extLst>
          </p:cNvPr>
          <p:cNvSpPr>
            <a:spLocks noGrp="1"/>
          </p:cNvSpPr>
          <p:nvPr>
            <p:ph type="pic" sz="quarter" idx="10" hasCustomPrompt="1"/>
          </p:nvPr>
        </p:nvSpPr>
        <p:spPr>
          <a:xfrm>
            <a:off x="5172077" y="0"/>
            <a:ext cx="3971923" cy="5143500"/>
          </a:xfrm>
          <a:solidFill>
            <a:schemeClr val="accent1"/>
          </a:solidFill>
        </p:spPr>
        <p:txBody>
          <a:bodyPr/>
          <a:lstStyle/>
          <a:p>
            <a:r>
              <a:rPr lang="sv-SE" dirty="0"/>
              <a:t>Klistra in bild</a:t>
            </a:r>
          </a:p>
        </p:txBody>
      </p:sp>
      <p:sp>
        <p:nvSpPr>
          <p:cNvPr id="8" name="Platshållare för text 2">
            <a:extLst>
              <a:ext uri="{FF2B5EF4-FFF2-40B4-BE49-F238E27FC236}">
                <a16:creationId xmlns="" xmlns:a16="http://schemas.microsoft.com/office/drawing/2014/main" id="{EB6DAA54-5564-4D45-91E3-E89CE1670AC9}"/>
              </a:ext>
            </a:extLst>
          </p:cNvPr>
          <p:cNvSpPr>
            <a:spLocks noGrp="1"/>
          </p:cNvSpPr>
          <p:nvPr>
            <p:ph idx="1" hasCustomPrompt="1"/>
          </p:nvPr>
        </p:nvSpPr>
        <p:spPr>
          <a:xfrm>
            <a:off x="958712" y="1825365"/>
            <a:ext cx="3744301" cy="2655821"/>
          </a:xfrm>
          <a:prstGeom prst="rect">
            <a:avLst/>
          </a:prstGeom>
        </p:spPr>
        <p:txBody>
          <a:bodyPr rtlCol="0">
            <a:noAutofit/>
          </a:bodyPr>
          <a:lstStyle>
            <a:lvl1pPr marL="0" indent="0">
              <a:buNone/>
              <a:defRPr sz="1400"/>
            </a:lvl1pPr>
            <a:lvl2pPr marL="132156" indent="0">
              <a:buNone/>
              <a:defRPr/>
            </a:lvl2pPr>
          </a:lstStyle>
          <a:p>
            <a:pPr lvl="0"/>
            <a:r>
              <a:rPr lang="sv-SE" dirty="0"/>
              <a:t>Brödtext</a:t>
            </a:r>
          </a:p>
        </p:txBody>
      </p:sp>
      <p:pic>
        <p:nvPicPr>
          <p:cNvPr id="6" name="Bildobjekt 5" descr="En bild som visar text&#10;&#10;Automatiskt genererad beskrivning">
            <a:extLst>
              <a:ext uri="{FF2B5EF4-FFF2-40B4-BE49-F238E27FC236}">
                <a16:creationId xmlns="" xmlns:a16="http://schemas.microsoft.com/office/drawing/2014/main" id="{B14709C3-DAEF-4240-9297-69A41A5152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648" y="308560"/>
            <a:ext cx="1198777" cy="590089"/>
          </a:xfrm>
          <a:prstGeom prst="rect">
            <a:avLst/>
          </a:prstGeom>
        </p:spPr>
      </p:pic>
    </p:spTree>
  </p:cSld>
  <p:clrMapOvr>
    <a:masterClrMapping/>
  </p:clrMapOvr>
  <p:transition spd="med">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logga">
    <p:spTree>
      <p:nvGrpSpPr>
        <p:cNvPr id="1" name=""/>
        <p:cNvGrpSpPr/>
        <p:nvPr/>
      </p:nvGrpSpPr>
      <p:grpSpPr>
        <a:xfrm>
          <a:off x="0" y="0"/>
          <a:ext cx="0" cy="0"/>
          <a:chOff x="0" y="0"/>
          <a:chExt cx="0" cy="0"/>
        </a:xfrm>
      </p:grpSpPr>
      <p:sp>
        <p:nvSpPr>
          <p:cNvPr id="17" name="Platshållare för text 16">
            <a:extLst>
              <a:ext uri="{FF2B5EF4-FFF2-40B4-BE49-F238E27FC236}">
                <a16:creationId xmlns="" xmlns:a16="http://schemas.microsoft.com/office/drawing/2014/main" id="{720A54B3-6879-CB4E-BF51-F4F57FE1716D}"/>
              </a:ext>
            </a:extLst>
          </p:cNvPr>
          <p:cNvSpPr>
            <a:spLocks noGrp="1"/>
          </p:cNvSpPr>
          <p:nvPr>
            <p:ph type="body" sz="quarter" idx="10" hasCustomPrompt="1"/>
          </p:nvPr>
        </p:nvSpPr>
        <p:spPr>
          <a:xfrm>
            <a:off x="2494548" y="715293"/>
            <a:ext cx="5382126" cy="366711"/>
          </a:xfrm>
        </p:spPr>
        <p:txBody>
          <a:bodyPr anchor="b"/>
          <a:lstStyle>
            <a:lvl1pPr marL="0" indent="0">
              <a:buNone/>
              <a:defRPr sz="2000" b="1"/>
            </a:lvl1pPr>
          </a:lstStyle>
          <a:p>
            <a:pPr lvl="0"/>
            <a:r>
              <a:rPr lang="sv-SE" dirty="0"/>
              <a:t>Rubrik</a:t>
            </a:r>
          </a:p>
        </p:txBody>
      </p:sp>
      <p:pic>
        <p:nvPicPr>
          <p:cNvPr id="4" name="Bildobjekt 3" descr="En bild som visar text&#10;&#10;Automatiskt genererad beskrivning">
            <a:extLst>
              <a:ext uri="{FF2B5EF4-FFF2-40B4-BE49-F238E27FC236}">
                <a16:creationId xmlns="" xmlns:a16="http://schemas.microsoft.com/office/drawing/2014/main" id="{FF08F0A3-1BB6-6E45-ABAF-AE9533F7E4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648" y="308560"/>
            <a:ext cx="1198777" cy="590089"/>
          </a:xfrm>
          <a:prstGeom prst="rect">
            <a:avLst/>
          </a:prstGeom>
        </p:spPr>
      </p:pic>
    </p:spTree>
  </p:cSld>
  <p:clrMapOvr>
    <a:masterClrMapping/>
  </p:clrMapOvr>
  <p:transition spd="med">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extrutor">
    <p:spTree>
      <p:nvGrpSpPr>
        <p:cNvPr id="1" name=""/>
        <p:cNvGrpSpPr/>
        <p:nvPr/>
      </p:nvGrpSpPr>
      <p:grpSpPr>
        <a:xfrm>
          <a:off x="0" y="0"/>
          <a:ext cx="0" cy="0"/>
          <a:chOff x="0" y="0"/>
          <a:chExt cx="0" cy="0"/>
        </a:xfrm>
      </p:grpSpPr>
      <p:sp>
        <p:nvSpPr>
          <p:cNvPr id="11" name="Platshållare för text 2">
            <a:extLst>
              <a:ext uri="{FF2B5EF4-FFF2-40B4-BE49-F238E27FC236}">
                <a16:creationId xmlns="" xmlns:a16="http://schemas.microsoft.com/office/drawing/2014/main" id="{FE4E6757-72D5-A74F-924C-BE9988A2380F}"/>
              </a:ext>
            </a:extLst>
          </p:cNvPr>
          <p:cNvSpPr>
            <a:spLocks noGrp="1"/>
          </p:cNvSpPr>
          <p:nvPr>
            <p:ph idx="11" hasCustomPrompt="1"/>
          </p:nvPr>
        </p:nvSpPr>
        <p:spPr>
          <a:xfrm>
            <a:off x="4892109" y="1755762"/>
            <a:ext cx="3240510" cy="2880210"/>
          </a:xfrm>
          <a:prstGeom prst="rect">
            <a:avLst/>
          </a:prstGeom>
        </p:spPr>
        <p:txBody>
          <a:bodyPr rtlCol="0">
            <a:noAutofit/>
          </a:bodyPr>
          <a:lstStyle>
            <a:lvl1pPr>
              <a:defRPr sz="1400"/>
            </a:lvl1pPr>
            <a:lvl2pPr>
              <a:defRPr sz="1200"/>
            </a:lvl2pPr>
            <a:lvl3pPr>
              <a:defRPr sz="1200"/>
            </a:lvl3pPr>
          </a:lstStyle>
          <a:p>
            <a:pPr lvl="0"/>
            <a:r>
              <a:rPr lang="sv-SE" dirty="0"/>
              <a:t>Brödtext</a:t>
            </a:r>
          </a:p>
          <a:p>
            <a:pPr lvl="1"/>
            <a:r>
              <a:rPr lang="sv-SE" dirty="0"/>
              <a:t>Nivå två</a:t>
            </a:r>
          </a:p>
          <a:p>
            <a:pPr lvl="2"/>
            <a:r>
              <a:rPr lang="sv-SE" dirty="0"/>
              <a:t>Nivå tre</a:t>
            </a:r>
          </a:p>
        </p:txBody>
      </p:sp>
      <p:sp>
        <p:nvSpPr>
          <p:cNvPr id="12" name="Platshållare för text 7">
            <a:extLst>
              <a:ext uri="{FF2B5EF4-FFF2-40B4-BE49-F238E27FC236}">
                <a16:creationId xmlns="" xmlns:a16="http://schemas.microsoft.com/office/drawing/2014/main" id="{4AB1E075-9265-BE45-9D15-678F8393FB12}"/>
              </a:ext>
            </a:extLst>
          </p:cNvPr>
          <p:cNvSpPr>
            <a:spLocks noGrp="1"/>
          </p:cNvSpPr>
          <p:nvPr>
            <p:ph type="body" sz="quarter" idx="12" hasCustomPrompt="1"/>
          </p:nvPr>
        </p:nvSpPr>
        <p:spPr>
          <a:xfrm>
            <a:off x="4892109" y="1234250"/>
            <a:ext cx="3240510" cy="463550"/>
          </a:xfrm>
        </p:spPr>
        <p:txBody>
          <a:bodyPr anchor="b"/>
          <a:lstStyle>
            <a:lvl1pPr marL="0" indent="0">
              <a:buNone/>
              <a:defRPr sz="2000" b="1"/>
            </a:lvl1pPr>
          </a:lstStyle>
          <a:p>
            <a:pPr lvl="0"/>
            <a:r>
              <a:rPr lang="sv-SE" dirty="0"/>
              <a:t>Rubrik</a:t>
            </a:r>
          </a:p>
        </p:txBody>
      </p:sp>
      <p:sp>
        <p:nvSpPr>
          <p:cNvPr id="7" name="Platshållare för text 2">
            <a:extLst>
              <a:ext uri="{FF2B5EF4-FFF2-40B4-BE49-F238E27FC236}">
                <a16:creationId xmlns="" xmlns:a16="http://schemas.microsoft.com/office/drawing/2014/main" id="{5390B2BC-6693-304F-9FD9-B0A1095B4AF2}"/>
              </a:ext>
            </a:extLst>
          </p:cNvPr>
          <p:cNvSpPr>
            <a:spLocks noGrp="1"/>
          </p:cNvSpPr>
          <p:nvPr>
            <p:ph idx="13" hasCustomPrompt="1"/>
          </p:nvPr>
        </p:nvSpPr>
        <p:spPr>
          <a:xfrm>
            <a:off x="1011382" y="1749267"/>
            <a:ext cx="3240510" cy="2880210"/>
          </a:xfrm>
          <a:prstGeom prst="rect">
            <a:avLst/>
          </a:prstGeom>
        </p:spPr>
        <p:txBody>
          <a:bodyPr rtlCol="0">
            <a:noAutofit/>
          </a:bodyPr>
          <a:lstStyle>
            <a:lvl1pPr>
              <a:defRPr sz="1400"/>
            </a:lvl1pPr>
            <a:lvl2pPr>
              <a:defRPr sz="1200"/>
            </a:lvl2pPr>
            <a:lvl3pPr>
              <a:defRPr sz="1200"/>
            </a:lvl3pPr>
          </a:lstStyle>
          <a:p>
            <a:pPr lvl="0"/>
            <a:r>
              <a:rPr lang="sv-SE" dirty="0"/>
              <a:t>Brödtext</a:t>
            </a:r>
          </a:p>
          <a:p>
            <a:pPr lvl="1"/>
            <a:r>
              <a:rPr lang="sv-SE" dirty="0"/>
              <a:t>Nivå två</a:t>
            </a:r>
          </a:p>
          <a:p>
            <a:pPr lvl="2"/>
            <a:r>
              <a:rPr lang="sv-SE" dirty="0"/>
              <a:t>Nivå tre</a:t>
            </a:r>
          </a:p>
        </p:txBody>
      </p:sp>
      <p:sp>
        <p:nvSpPr>
          <p:cNvPr id="8" name="Platshållare för text 7">
            <a:extLst>
              <a:ext uri="{FF2B5EF4-FFF2-40B4-BE49-F238E27FC236}">
                <a16:creationId xmlns="" xmlns:a16="http://schemas.microsoft.com/office/drawing/2014/main" id="{31AE0CAE-5A89-A945-B040-56C31C36F649}"/>
              </a:ext>
            </a:extLst>
          </p:cNvPr>
          <p:cNvSpPr>
            <a:spLocks noGrp="1"/>
          </p:cNvSpPr>
          <p:nvPr>
            <p:ph type="body" sz="quarter" idx="14" hasCustomPrompt="1"/>
          </p:nvPr>
        </p:nvSpPr>
        <p:spPr>
          <a:xfrm>
            <a:off x="1011382" y="1227755"/>
            <a:ext cx="3240510" cy="463550"/>
          </a:xfrm>
        </p:spPr>
        <p:txBody>
          <a:bodyPr anchor="b"/>
          <a:lstStyle>
            <a:lvl1pPr marL="0" indent="0">
              <a:buNone/>
              <a:defRPr sz="2000" b="1"/>
            </a:lvl1pPr>
          </a:lstStyle>
          <a:p>
            <a:pPr lvl="0"/>
            <a:r>
              <a:rPr lang="sv-SE" dirty="0"/>
              <a:t>Rubrik</a:t>
            </a:r>
          </a:p>
        </p:txBody>
      </p:sp>
      <p:pic>
        <p:nvPicPr>
          <p:cNvPr id="9" name="Bildobjekt 8" descr="En bild som visar text&#10;&#10;Automatiskt genererad beskrivning">
            <a:extLst>
              <a:ext uri="{FF2B5EF4-FFF2-40B4-BE49-F238E27FC236}">
                <a16:creationId xmlns="" xmlns:a16="http://schemas.microsoft.com/office/drawing/2014/main" id="{33F6EED7-9BDA-E24F-992F-C9152CAD33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648" y="308560"/>
            <a:ext cx="1198777" cy="590089"/>
          </a:xfrm>
          <a:prstGeom prst="rect">
            <a:avLst/>
          </a:prstGeom>
        </p:spPr>
      </p:pic>
    </p:spTree>
    <p:extLst>
      <p:ext uri="{BB962C8B-B14F-4D97-AF65-F5344CB8AC3E}">
        <p14:creationId xmlns:p14="http://schemas.microsoft.com/office/powerpoint/2010/main" val="263492300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mt med logga">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 xmlns:a16="http://schemas.microsoft.com/office/drawing/2014/main" id="{60D21F73-C2AE-2A40-808E-DBB004E379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648" y="308560"/>
            <a:ext cx="1198777" cy="590089"/>
          </a:xfrm>
          <a:prstGeom prst="rect">
            <a:avLst/>
          </a:prstGeom>
        </p:spPr>
      </p:pic>
    </p:spTree>
    <p:extLst>
      <p:ext uri="{BB962C8B-B14F-4D97-AF65-F5344CB8AC3E}">
        <p14:creationId xmlns:p14="http://schemas.microsoft.com/office/powerpoint/2010/main" val="207147157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Rektangel 1">
            <a:extLst>
              <a:ext uri="{FF2B5EF4-FFF2-40B4-BE49-F238E27FC236}">
                <a16:creationId xmlns="" xmlns:a16="http://schemas.microsoft.com/office/drawing/2014/main" id="{7AC1C69C-C7DC-4B4B-9419-CE36199F7E0A}"/>
              </a:ext>
            </a:extLst>
          </p:cNvPr>
          <p:cNvSpPr/>
          <p:nvPr userDrawn="1"/>
        </p:nvSpPr>
        <p:spPr>
          <a:xfrm>
            <a:off x="216568" y="192505"/>
            <a:ext cx="8718885" cy="47725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a:p>
        </p:txBody>
      </p:sp>
      <p:sp>
        <p:nvSpPr>
          <p:cNvPr id="3" name="Platshållare för text 7">
            <a:extLst>
              <a:ext uri="{FF2B5EF4-FFF2-40B4-BE49-F238E27FC236}">
                <a16:creationId xmlns="" xmlns:a16="http://schemas.microsoft.com/office/drawing/2014/main" id="{5DCA63BB-FE6B-1349-AE1C-048EF804B0F6}"/>
              </a:ext>
            </a:extLst>
          </p:cNvPr>
          <p:cNvSpPr>
            <a:spLocks noGrp="1"/>
          </p:cNvSpPr>
          <p:nvPr>
            <p:ph type="body" sz="quarter" idx="14" hasCustomPrompt="1"/>
          </p:nvPr>
        </p:nvSpPr>
        <p:spPr>
          <a:xfrm>
            <a:off x="1067529" y="1027229"/>
            <a:ext cx="3240510" cy="463550"/>
          </a:xfrm>
        </p:spPr>
        <p:txBody>
          <a:bodyPr/>
          <a:lstStyle>
            <a:lvl1pPr marL="0" indent="0">
              <a:buNone/>
              <a:defRPr sz="2000" b="1">
                <a:solidFill>
                  <a:schemeClr val="bg1"/>
                </a:solidFill>
              </a:defRPr>
            </a:lvl1pPr>
          </a:lstStyle>
          <a:p>
            <a:pPr lvl="0"/>
            <a:r>
              <a:rPr lang="sv-SE" dirty="0"/>
              <a:t>Rubrik</a:t>
            </a:r>
          </a:p>
        </p:txBody>
      </p:sp>
      <p:pic>
        <p:nvPicPr>
          <p:cNvPr id="4" name="Bildobjekt 3">
            <a:extLst>
              <a:ext uri="{FF2B5EF4-FFF2-40B4-BE49-F238E27FC236}">
                <a16:creationId xmlns="" xmlns:a16="http://schemas.microsoft.com/office/drawing/2014/main" id="{5D0C10B9-B83F-EF4E-A6AD-81A899174C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89982" y="3617495"/>
            <a:ext cx="1932292" cy="954506"/>
          </a:xfrm>
          <a:prstGeom prst="rect">
            <a:avLst/>
          </a:prstGeom>
        </p:spPr>
      </p:pic>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0" name="Platshållare för text 2"/>
          <p:cNvSpPr>
            <a:spLocks noGrp="1"/>
          </p:cNvSpPr>
          <p:nvPr>
            <p:ph type="body" idx="1"/>
          </p:nvPr>
        </p:nvSpPr>
        <p:spPr bwMode="auto">
          <a:xfrm>
            <a:off x="958853" y="1956198"/>
            <a:ext cx="6892925" cy="288012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2" name="Platshållare för rubrik 1">
            <a:extLst>
              <a:ext uri="{FF2B5EF4-FFF2-40B4-BE49-F238E27FC236}">
                <a16:creationId xmlns="" xmlns:a16="http://schemas.microsoft.com/office/drawing/2014/main" id="{2A174D7E-D7C2-B648-A0F7-6CCE4F176E09}"/>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sv-SE" dirty="0"/>
              <a:t>Klicka här för att ändra mall för rubrikformat</a:t>
            </a:r>
          </a:p>
        </p:txBody>
      </p:sp>
    </p:spTree>
  </p:cSld>
  <p:clrMap bg1="lt1" tx1="dk1" bg2="lt2" tx2="dk2" accent1="accent1" accent2="accent2" accent3="accent3" accent4="accent4" accent5="accent5" accent6="accent6" hlink="hlink" folHlink="folHlink"/>
  <p:sldLayoutIdLst>
    <p:sldLayoutId id="2147483657" r:id="rId1"/>
    <p:sldLayoutId id="2147483662" r:id="rId2"/>
    <p:sldLayoutId id="2147483659" r:id="rId3"/>
    <p:sldLayoutId id="2147483660" r:id="rId4"/>
    <p:sldLayoutId id="2147483651" r:id="rId5"/>
    <p:sldLayoutId id="2147483652" r:id="rId6"/>
    <p:sldLayoutId id="2147483661" r:id="rId7"/>
    <p:sldLayoutId id="2147483663" r:id="rId8"/>
    <p:sldLayoutId id="2147483653" r:id="rId9"/>
  </p:sldLayoutIdLst>
  <p:transition spd="med">
    <p:fade/>
  </p:transition>
  <p:txStyles>
    <p:titleStyle>
      <a:lvl1pPr algn="l" rtl="0" eaLnBrk="1" fontAlgn="base" hangingPunct="1">
        <a:spcBef>
          <a:spcPct val="0"/>
        </a:spcBef>
        <a:spcAft>
          <a:spcPct val="0"/>
        </a:spcAft>
        <a:defRPr sz="2000" b="1" kern="1200">
          <a:solidFill>
            <a:schemeClr val="tx1"/>
          </a:solidFill>
          <a:latin typeface="+mj-lt"/>
          <a:ea typeface="+mj-ea"/>
          <a:cs typeface="+mj-cs"/>
        </a:defRPr>
      </a:lvl1pPr>
      <a:lvl2pPr algn="l" rtl="0" eaLnBrk="1" fontAlgn="base" hangingPunct="1">
        <a:spcBef>
          <a:spcPct val="0"/>
        </a:spcBef>
        <a:spcAft>
          <a:spcPct val="0"/>
        </a:spcAft>
        <a:defRPr sz="2700">
          <a:solidFill>
            <a:schemeClr val="tx1"/>
          </a:solidFill>
          <a:latin typeface="Arial" charset="0"/>
        </a:defRPr>
      </a:lvl2pPr>
      <a:lvl3pPr algn="l" rtl="0" eaLnBrk="1" fontAlgn="base" hangingPunct="1">
        <a:spcBef>
          <a:spcPct val="0"/>
        </a:spcBef>
        <a:spcAft>
          <a:spcPct val="0"/>
        </a:spcAft>
        <a:defRPr sz="2700">
          <a:solidFill>
            <a:schemeClr val="tx1"/>
          </a:solidFill>
          <a:latin typeface="Arial" charset="0"/>
        </a:defRPr>
      </a:lvl3pPr>
      <a:lvl4pPr algn="l" rtl="0" eaLnBrk="1" fontAlgn="base" hangingPunct="1">
        <a:spcBef>
          <a:spcPct val="0"/>
        </a:spcBef>
        <a:spcAft>
          <a:spcPct val="0"/>
        </a:spcAft>
        <a:defRPr sz="2700">
          <a:solidFill>
            <a:schemeClr val="tx1"/>
          </a:solidFill>
          <a:latin typeface="Arial" charset="0"/>
        </a:defRPr>
      </a:lvl4pPr>
      <a:lvl5pPr algn="l" rtl="0" eaLnBrk="1" fontAlgn="base" hangingPunct="1">
        <a:spcBef>
          <a:spcPct val="0"/>
        </a:spcBef>
        <a:spcAft>
          <a:spcPct val="0"/>
        </a:spcAft>
        <a:defRPr sz="2700">
          <a:solidFill>
            <a:schemeClr val="tx1"/>
          </a:solidFill>
          <a:latin typeface="Arial" charset="0"/>
        </a:defRPr>
      </a:lvl5pPr>
      <a:lvl6pPr marL="342892" algn="l" rtl="0" eaLnBrk="1" fontAlgn="base" hangingPunct="1">
        <a:spcBef>
          <a:spcPct val="0"/>
        </a:spcBef>
        <a:spcAft>
          <a:spcPct val="0"/>
        </a:spcAft>
        <a:defRPr sz="2700">
          <a:solidFill>
            <a:schemeClr val="tx1"/>
          </a:solidFill>
          <a:latin typeface="Arial" charset="0"/>
        </a:defRPr>
      </a:lvl6pPr>
      <a:lvl7pPr marL="685783" algn="l" rtl="0" eaLnBrk="1" fontAlgn="base" hangingPunct="1">
        <a:spcBef>
          <a:spcPct val="0"/>
        </a:spcBef>
        <a:spcAft>
          <a:spcPct val="0"/>
        </a:spcAft>
        <a:defRPr sz="2700">
          <a:solidFill>
            <a:schemeClr val="tx1"/>
          </a:solidFill>
          <a:latin typeface="Arial" charset="0"/>
        </a:defRPr>
      </a:lvl7pPr>
      <a:lvl8pPr marL="1028675" algn="l" rtl="0" eaLnBrk="1" fontAlgn="base" hangingPunct="1">
        <a:spcBef>
          <a:spcPct val="0"/>
        </a:spcBef>
        <a:spcAft>
          <a:spcPct val="0"/>
        </a:spcAft>
        <a:defRPr sz="2700">
          <a:solidFill>
            <a:schemeClr val="tx1"/>
          </a:solidFill>
          <a:latin typeface="Arial" charset="0"/>
        </a:defRPr>
      </a:lvl8pPr>
      <a:lvl9pPr marL="1371566" algn="l" rtl="0" eaLnBrk="1" fontAlgn="base" hangingPunct="1">
        <a:spcBef>
          <a:spcPct val="0"/>
        </a:spcBef>
        <a:spcAft>
          <a:spcPct val="0"/>
        </a:spcAft>
        <a:defRPr sz="2700">
          <a:solidFill>
            <a:schemeClr val="tx1"/>
          </a:solidFill>
          <a:latin typeface="Arial" charset="0"/>
        </a:defRPr>
      </a:lvl9pPr>
    </p:titleStyle>
    <p:bodyStyle>
      <a:lvl1pPr marL="132157" indent="-132157" algn="l" rtl="0" eaLnBrk="1" fontAlgn="base" hangingPunct="1">
        <a:lnSpc>
          <a:spcPts val="2025"/>
        </a:lnSpc>
        <a:spcBef>
          <a:spcPts val="450"/>
        </a:spcBef>
        <a:spcAft>
          <a:spcPct val="0"/>
        </a:spcAft>
        <a:buClr>
          <a:schemeClr val="accent1"/>
        </a:buClr>
        <a:buFont typeface="Arial" charset="0"/>
        <a:buChar char="•"/>
        <a:defRPr sz="1400" kern="1200">
          <a:solidFill>
            <a:schemeClr val="tx1"/>
          </a:solidFill>
          <a:latin typeface="+mn-lt"/>
          <a:ea typeface="+mn-ea"/>
          <a:cs typeface="+mn-cs"/>
        </a:defRPr>
      </a:lvl1pPr>
      <a:lvl2pPr marL="270266" indent="-138110" algn="l" rtl="0" eaLnBrk="1" fontAlgn="base" hangingPunct="1">
        <a:spcBef>
          <a:spcPct val="0"/>
        </a:spcBef>
        <a:spcAft>
          <a:spcPct val="0"/>
        </a:spcAft>
        <a:buClr>
          <a:schemeClr val="accent1"/>
        </a:buClr>
        <a:buFont typeface="Arial" charset="0"/>
        <a:buChar char="–"/>
        <a:defRPr sz="1400" kern="1200">
          <a:solidFill>
            <a:schemeClr val="tx1"/>
          </a:solidFill>
          <a:latin typeface="+mn-lt"/>
          <a:ea typeface="+mn-ea"/>
          <a:cs typeface="+mn-cs"/>
        </a:defRPr>
      </a:lvl2pPr>
      <a:lvl3pPr marL="402421" indent="-132157" algn="l" rtl="0" eaLnBrk="1" fontAlgn="base" hangingPunct="1">
        <a:spcBef>
          <a:spcPct val="0"/>
        </a:spcBef>
        <a:spcAft>
          <a:spcPct val="0"/>
        </a:spcAft>
        <a:buClr>
          <a:schemeClr val="accent1"/>
        </a:buClr>
        <a:buFont typeface="Arial" charset="0"/>
        <a:buChar char="–"/>
        <a:defRPr sz="1400" kern="1200">
          <a:solidFill>
            <a:schemeClr val="tx1"/>
          </a:solidFill>
          <a:latin typeface="+mn-lt"/>
          <a:ea typeface="+mn-ea"/>
          <a:cs typeface="+mn-cs"/>
        </a:defRPr>
      </a:lvl3pPr>
      <a:lvl4pPr marL="540530" indent="-138110" algn="l" rtl="0" eaLnBrk="1" fontAlgn="base" hangingPunct="1">
        <a:spcBef>
          <a:spcPct val="0"/>
        </a:spcBef>
        <a:spcAft>
          <a:spcPct val="0"/>
        </a:spcAft>
        <a:buClr>
          <a:schemeClr val="accent1"/>
        </a:buClr>
        <a:buFont typeface="Arial" charset="0"/>
        <a:buChar char="–"/>
        <a:defRPr sz="1400" kern="1200">
          <a:solidFill>
            <a:schemeClr val="tx1"/>
          </a:solidFill>
          <a:latin typeface="+mn-lt"/>
          <a:ea typeface="+mn-ea"/>
          <a:cs typeface="+mn-cs"/>
        </a:defRPr>
      </a:lvl4pPr>
      <a:lvl5pPr marL="672687" indent="-132157" algn="l" rtl="0" eaLnBrk="1" fontAlgn="base" hangingPunct="1">
        <a:spcBef>
          <a:spcPct val="0"/>
        </a:spcBef>
        <a:spcAft>
          <a:spcPct val="0"/>
        </a:spcAft>
        <a:buClr>
          <a:schemeClr val="accent1"/>
        </a:buClr>
        <a:buFont typeface="Arial" charset="0"/>
        <a:buChar char="–"/>
        <a:defRPr sz="1400" kern="1200">
          <a:solidFill>
            <a:schemeClr val="tx1"/>
          </a:solidFill>
          <a:latin typeface="+mn-lt"/>
          <a:ea typeface="+mn-ea"/>
          <a:cs typeface="+mn-cs"/>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76ADD433-AF72-6149-B659-CCDC07B6D7B1}"/>
              </a:ext>
            </a:extLst>
          </p:cNvPr>
          <p:cNvSpPr>
            <a:spLocks noGrp="1"/>
          </p:cNvSpPr>
          <p:nvPr>
            <p:ph type="ctrTitle"/>
          </p:nvPr>
        </p:nvSpPr>
        <p:spPr>
          <a:xfrm>
            <a:off x="997513" y="1243762"/>
            <a:ext cx="5653275" cy="1434968"/>
          </a:xfrm>
        </p:spPr>
        <p:txBody>
          <a:bodyPr>
            <a:normAutofit/>
          </a:bodyPr>
          <a:lstStyle/>
          <a:p>
            <a:r>
              <a:rPr lang="sv-SE" dirty="0" smtClean="0"/>
              <a:t>Pensionärsrådet</a:t>
            </a:r>
            <a:r>
              <a:rPr lang="sv-SE" dirty="0" smtClean="0"/>
              <a:t/>
            </a:r>
            <a:br>
              <a:rPr lang="sv-SE" dirty="0" smtClean="0"/>
            </a:br>
            <a:r>
              <a:rPr lang="sv-SE" dirty="0" smtClean="0"/>
              <a:t>Piteå kommun</a:t>
            </a:r>
            <a:endParaRPr lang="sv-SE" dirty="0"/>
          </a:p>
        </p:txBody>
      </p:sp>
      <p:sp>
        <p:nvSpPr>
          <p:cNvPr id="3" name="Platshållare för text 2">
            <a:extLst>
              <a:ext uri="{FF2B5EF4-FFF2-40B4-BE49-F238E27FC236}">
                <a16:creationId xmlns="" xmlns:a16="http://schemas.microsoft.com/office/drawing/2014/main" id="{197DCE89-7D57-F74A-8770-CF22DE79AEAD}"/>
              </a:ext>
            </a:extLst>
          </p:cNvPr>
          <p:cNvSpPr>
            <a:spLocks noGrp="1"/>
          </p:cNvSpPr>
          <p:nvPr>
            <p:ph type="body" sz="quarter" idx="10"/>
          </p:nvPr>
        </p:nvSpPr>
        <p:spPr>
          <a:xfrm>
            <a:off x="1055274" y="3484899"/>
            <a:ext cx="4225028" cy="499804"/>
          </a:xfrm>
        </p:spPr>
        <p:txBody>
          <a:bodyPr/>
          <a:lstStyle/>
          <a:p>
            <a:r>
              <a:rPr lang="sv-SE" dirty="0" smtClean="0"/>
              <a:t>Helena Stenberg</a:t>
            </a:r>
            <a:endParaRPr lang="sv-SE" dirty="0"/>
          </a:p>
        </p:txBody>
      </p:sp>
    </p:spTree>
    <p:extLst>
      <p:ext uri="{BB962C8B-B14F-4D97-AF65-F5344CB8AC3E}">
        <p14:creationId xmlns:p14="http://schemas.microsoft.com/office/powerpoint/2010/main" val="1864808060"/>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4"/>
          <p:cNvSpPr txBox="1">
            <a:spLocks noChangeArrowheads="1"/>
          </p:cNvSpPr>
          <p:nvPr/>
        </p:nvSpPr>
        <p:spPr bwMode="auto">
          <a:xfrm>
            <a:off x="5786897" y="3473848"/>
            <a:ext cx="10310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20000"/>
              </a:spcBef>
              <a:buChar char="•"/>
              <a:defRPr sz="2800">
                <a:solidFill>
                  <a:schemeClr val="tx1"/>
                </a:solidFill>
                <a:latin typeface="Rockwell Std Light" pitchFamily="18" charset="0"/>
                <a:ea typeface="ヒラギノ角ゴ Pro W3"/>
                <a:cs typeface="ヒラギノ角ゴ Pro W3"/>
              </a:defRPr>
            </a:lvl1pPr>
            <a:lvl2pPr marL="742950" indent="-285750">
              <a:lnSpc>
                <a:spcPct val="90000"/>
              </a:lnSpc>
              <a:spcBef>
                <a:spcPct val="20000"/>
              </a:spcBef>
              <a:buChar char="–"/>
              <a:defRPr sz="2400">
                <a:solidFill>
                  <a:schemeClr val="tx1"/>
                </a:solidFill>
                <a:latin typeface="Rockwell Std Light" pitchFamily="18" charset="0"/>
                <a:ea typeface="ヒラギノ角ゴ Pro W3"/>
                <a:cs typeface="ヒラギノ角ゴ Pro W3"/>
              </a:defRPr>
            </a:lvl2pPr>
            <a:lvl3pPr marL="1143000" indent="-228600">
              <a:lnSpc>
                <a:spcPct val="90000"/>
              </a:lnSpc>
              <a:spcBef>
                <a:spcPct val="20000"/>
              </a:spcBef>
              <a:buChar char="•"/>
              <a:defRPr sz="2000">
                <a:solidFill>
                  <a:schemeClr val="tx1"/>
                </a:solidFill>
                <a:latin typeface="Rockwell Std Light" pitchFamily="18" charset="0"/>
                <a:ea typeface="ヒラギノ角ゴ Pro W3"/>
                <a:cs typeface="ヒラギノ角ゴ Pro W3"/>
              </a:defRPr>
            </a:lvl3pPr>
            <a:lvl4pPr marL="1600200" indent="-228600">
              <a:lnSpc>
                <a:spcPct val="90000"/>
              </a:lnSpc>
              <a:spcBef>
                <a:spcPct val="20000"/>
              </a:spcBef>
              <a:buChar char="–"/>
              <a:defRPr>
                <a:solidFill>
                  <a:schemeClr val="tx1"/>
                </a:solidFill>
                <a:latin typeface="Rockwell Std Light" pitchFamily="18" charset="0"/>
                <a:ea typeface="ヒラギノ角ゴ Pro W3"/>
                <a:cs typeface="ヒラギノ角ゴ Pro W3"/>
              </a:defRPr>
            </a:lvl4pPr>
            <a:lvl5pPr marL="2057400" indent="-228600">
              <a:lnSpc>
                <a:spcPct val="90000"/>
              </a:lnSpc>
              <a:spcBef>
                <a:spcPct val="20000"/>
              </a:spcBef>
              <a:buChar char="»"/>
              <a:defRPr sz="1600">
                <a:solidFill>
                  <a:schemeClr val="tx1"/>
                </a:solidFill>
                <a:latin typeface="Rockwell Std Light" pitchFamily="18" charset="0"/>
                <a:ea typeface="ヒラギノ角ゴ Pro W3"/>
                <a:cs typeface="ヒラギノ角ゴ Pro W3"/>
              </a:defRPr>
            </a:lvl5pPr>
            <a:lvl6pPr marL="2514600" indent="-228600" eaLnBrk="0" fontAlgn="base" hangingPunct="0">
              <a:lnSpc>
                <a:spcPct val="90000"/>
              </a:lnSpc>
              <a:spcBef>
                <a:spcPct val="20000"/>
              </a:spcBef>
              <a:spcAft>
                <a:spcPct val="0"/>
              </a:spcAft>
              <a:buChar char="»"/>
              <a:defRPr sz="1600">
                <a:solidFill>
                  <a:schemeClr val="tx1"/>
                </a:solidFill>
                <a:latin typeface="Rockwell Std Light" pitchFamily="18" charset="0"/>
                <a:ea typeface="ヒラギノ角ゴ Pro W3"/>
                <a:cs typeface="ヒラギノ角ゴ Pro W3"/>
              </a:defRPr>
            </a:lvl6pPr>
            <a:lvl7pPr marL="2971800" indent="-228600" eaLnBrk="0" fontAlgn="base" hangingPunct="0">
              <a:lnSpc>
                <a:spcPct val="90000"/>
              </a:lnSpc>
              <a:spcBef>
                <a:spcPct val="20000"/>
              </a:spcBef>
              <a:spcAft>
                <a:spcPct val="0"/>
              </a:spcAft>
              <a:buChar char="»"/>
              <a:defRPr sz="1600">
                <a:solidFill>
                  <a:schemeClr val="tx1"/>
                </a:solidFill>
                <a:latin typeface="Rockwell Std Light" pitchFamily="18" charset="0"/>
                <a:ea typeface="ヒラギノ角ゴ Pro W3"/>
                <a:cs typeface="ヒラギノ角ゴ Pro W3"/>
              </a:defRPr>
            </a:lvl7pPr>
            <a:lvl8pPr marL="3429000" indent="-228600" eaLnBrk="0" fontAlgn="base" hangingPunct="0">
              <a:lnSpc>
                <a:spcPct val="90000"/>
              </a:lnSpc>
              <a:spcBef>
                <a:spcPct val="20000"/>
              </a:spcBef>
              <a:spcAft>
                <a:spcPct val="0"/>
              </a:spcAft>
              <a:buChar char="»"/>
              <a:defRPr sz="1600">
                <a:solidFill>
                  <a:schemeClr val="tx1"/>
                </a:solidFill>
                <a:latin typeface="Rockwell Std Light" pitchFamily="18" charset="0"/>
                <a:ea typeface="ヒラギノ角ゴ Pro W3"/>
                <a:cs typeface="ヒラギノ角ゴ Pro W3"/>
              </a:defRPr>
            </a:lvl8pPr>
            <a:lvl9pPr marL="3886200" indent="-228600" eaLnBrk="0" fontAlgn="base" hangingPunct="0">
              <a:lnSpc>
                <a:spcPct val="90000"/>
              </a:lnSpc>
              <a:spcBef>
                <a:spcPct val="20000"/>
              </a:spcBef>
              <a:spcAft>
                <a:spcPct val="0"/>
              </a:spcAft>
              <a:buChar char="»"/>
              <a:defRPr sz="1600">
                <a:solidFill>
                  <a:schemeClr val="tx1"/>
                </a:solidFill>
                <a:latin typeface="Rockwell Std Light" pitchFamily="18" charset="0"/>
                <a:ea typeface="ヒラギノ角ゴ Pro W3"/>
                <a:cs typeface="ヒラギノ角ゴ Pro W3"/>
              </a:defRPr>
            </a:lvl9pPr>
          </a:lstStyle>
          <a:p>
            <a:pPr>
              <a:lnSpc>
                <a:spcPct val="100000"/>
              </a:lnSpc>
              <a:spcBef>
                <a:spcPct val="0"/>
              </a:spcBef>
              <a:buFontTx/>
              <a:buNone/>
              <a:defRPr/>
            </a:pPr>
            <a:r>
              <a:rPr lang="sv-SE" altLang="sv-SE" sz="1800" dirty="0">
                <a:latin typeface="+mn-lt"/>
              </a:rPr>
              <a:t>osynliga</a:t>
            </a:r>
          </a:p>
        </p:txBody>
      </p:sp>
      <p:sp>
        <p:nvSpPr>
          <p:cNvPr id="7" name="textruta 5"/>
          <p:cNvSpPr txBox="1">
            <a:spLocks noChangeArrowheads="1"/>
          </p:cNvSpPr>
          <p:nvPr/>
        </p:nvSpPr>
        <p:spPr bwMode="auto">
          <a:xfrm>
            <a:off x="1935815" y="3478635"/>
            <a:ext cx="16594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20000"/>
              </a:spcBef>
              <a:buChar char="•"/>
              <a:defRPr sz="2800">
                <a:solidFill>
                  <a:schemeClr val="tx1"/>
                </a:solidFill>
                <a:latin typeface="Rockwell Std Light" pitchFamily="18" charset="0"/>
                <a:ea typeface="ヒラギノ角ゴ Pro W3"/>
                <a:cs typeface="ヒラギノ角ゴ Pro W3"/>
              </a:defRPr>
            </a:lvl1pPr>
            <a:lvl2pPr marL="742950" indent="-285750">
              <a:lnSpc>
                <a:spcPct val="90000"/>
              </a:lnSpc>
              <a:spcBef>
                <a:spcPct val="20000"/>
              </a:spcBef>
              <a:buChar char="–"/>
              <a:defRPr sz="2400">
                <a:solidFill>
                  <a:schemeClr val="tx1"/>
                </a:solidFill>
                <a:latin typeface="Rockwell Std Light" pitchFamily="18" charset="0"/>
                <a:ea typeface="ヒラギノ角ゴ Pro W3"/>
                <a:cs typeface="ヒラギノ角ゴ Pro W3"/>
              </a:defRPr>
            </a:lvl2pPr>
            <a:lvl3pPr marL="1143000" indent="-228600">
              <a:lnSpc>
                <a:spcPct val="90000"/>
              </a:lnSpc>
              <a:spcBef>
                <a:spcPct val="20000"/>
              </a:spcBef>
              <a:buChar char="•"/>
              <a:defRPr sz="2000">
                <a:solidFill>
                  <a:schemeClr val="tx1"/>
                </a:solidFill>
                <a:latin typeface="Rockwell Std Light" pitchFamily="18" charset="0"/>
                <a:ea typeface="ヒラギノ角ゴ Pro W3"/>
                <a:cs typeface="ヒラギノ角ゴ Pro W3"/>
              </a:defRPr>
            </a:lvl3pPr>
            <a:lvl4pPr marL="1600200" indent="-228600">
              <a:lnSpc>
                <a:spcPct val="90000"/>
              </a:lnSpc>
              <a:spcBef>
                <a:spcPct val="20000"/>
              </a:spcBef>
              <a:buChar char="–"/>
              <a:defRPr>
                <a:solidFill>
                  <a:schemeClr val="tx1"/>
                </a:solidFill>
                <a:latin typeface="Rockwell Std Light" pitchFamily="18" charset="0"/>
                <a:ea typeface="ヒラギノ角ゴ Pro W3"/>
                <a:cs typeface="ヒラギノ角ゴ Pro W3"/>
              </a:defRPr>
            </a:lvl4pPr>
            <a:lvl5pPr marL="2057400" indent="-228600">
              <a:lnSpc>
                <a:spcPct val="90000"/>
              </a:lnSpc>
              <a:spcBef>
                <a:spcPct val="20000"/>
              </a:spcBef>
              <a:buChar char="»"/>
              <a:defRPr sz="1600">
                <a:solidFill>
                  <a:schemeClr val="tx1"/>
                </a:solidFill>
                <a:latin typeface="Rockwell Std Light" pitchFamily="18" charset="0"/>
                <a:ea typeface="ヒラギノ角ゴ Pro W3"/>
                <a:cs typeface="ヒラギノ角ゴ Pro W3"/>
              </a:defRPr>
            </a:lvl5pPr>
            <a:lvl6pPr marL="2514600" indent="-228600" eaLnBrk="0" fontAlgn="base" hangingPunct="0">
              <a:lnSpc>
                <a:spcPct val="90000"/>
              </a:lnSpc>
              <a:spcBef>
                <a:spcPct val="20000"/>
              </a:spcBef>
              <a:spcAft>
                <a:spcPct val="0"/>
              </a:spcAft>
              <a:buChar char="»"/>
              <a:defRPr sz="1600">
                <a:solidFill>
                  <a:schemeClr val="tx1"/>
                </a:solidFill>
                <a:latin typeface="Rockwell Std Light" pitchFamily="18" charset="0"/>
                <a:ea typeface="ヒラギノ角ゴ Pro W3"/>
                <a:cs typeface="ヒラギノ角ゴ Pro W3"/>
              </a:defRPr>
            </a:lvl6pPr>
            <a:lvl7pPr marL="2971800" indent="-228600" eaLnBrk="0" fontAlgn="base" hangingPunct="0">
              <a:lnSpc>
                <a:spcPct val="90000"/>
              </a:lnSpc>
              <a:spcBef>
                <a:spcPct val="20000"/>
              </a:spcBef>
              <a:spcAft>
                <a:spcPct val="0"/>
              </a:spcAft>
              <a:buChar char="»"/>
              <a:defRPr sz="1600">
                <a:solidFill>
                  <a:schemeClr val="tx1"/>
                </a:solidFill>
                <a:latin typeface="Rockwell Std Light" pitchFamily="18" charset="0"/>
                <a:ea typeface="ヒラギノ角ゴ Pro W3"/>
                <a:cs typeface="ヒラギノ角ゴ Pro W3"/>
              </a:defRPr>
            </a:lvl7pPr>
            <a:lvl8pPr marL="3429000" indent="-228600" eaLnBrk="0" fontAlgn="base" hangingPunct="0">
              <a:lnSpc>
                <a:spcPct val="90000"/>
              </a:lnSpc>
              <a:spcBef>
                <a:spcPct val="20000"/>
              </a:spcBef>
              <a:spcAft>
                <a:spcPct val="0"/>
              </a:spcAft>
              <a:buChar char="»"/>
              <a:defRPr sz="1600">
                <a:solidFill>
                  <a:schemeClr val="tx1"/>
                </a:solidFill>
                <a:latin typeface="Rockwell Std Light" pitchFamily="18" charset="0"/>
                <a:ea typeface="ヒラギノ角ゴ Pro W3"/>
                <a:cs typeface="ヒラギノ角ゴ Pro W3"/>
              </a:defRPr>
            </a:lvl8pPr>
            <a:lvl9pPr marL="3886200" indent="-228600" eaLnBrk="0" fontAlgn="base" hangingPunct="0">
              <a:lnSpc>
                <a:spcPct val="90000"/>
              </a:lnSpc>
              <a:spcBef>
                <a:spcPct val="20000"/>
              </a:spcBef>
              <a:spcAft>
                <a:spcPct val="0"/>
              </a:spcAft>
              <a:buChar char="»"/>
              <a:defRPr sz="1600">
                <a:solidFill>
                  <a:schemeClr val="tx1"/>
                </a:solidFill>
                <a:latin typeface="Rockwell Std Light" pitchFamily="18" charset="0"/>
                <a:ea typeface="ヒラギノ角ゴ Pro W3"/>
                <a:cs typeface="ヒラギノ角ゴ Pro W3"/>
              </a:defRPr>
            </a:lvl9pPr>
          </a:lstStyle>
          <a:p>
            <a:pPr>
              <a:lnSpc>
                <a:spcPct val="100000"/>
              </a:lnSpc>
              <a:spcBef>
                <a:spcPct val="0"/>
              </a:spcBef>
              <a:buFontTx/>
              <a:buNone/>
              <a:defRPr/>
            </a:pPr>
            <a:r>
              <a:rPr lang="sv-SE" altLang="sv-SE" sz="1800" dirty="0">
                <a:latin typeface="+mn-lt"/>
              </a:rPr>
              <a:t>begränsningar</a:t>
            </a:r>
          </a:p>
        </p:txBody>
      </p:sp>
      <p:sp>
        <p:nvSpPr>
          <p:cNvPr id="8" name="textruta 6"/>
          <p:cNvSpPr txBox="1">
            <a:spLocks noChangeArrowheads="1"/>
          </p:cNvSpPr>
          <p:nvPr/>
        </p:nvSpPr>
        <p:spPr bwMode="auto">
          <a:xfrm>
            <a:off x="6665764" y="1156427"/>
            <a:ext cx="7745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20000"/>
              </a:spcBef>
              <a:buChar char="•"/>
              <a:defRPr sz="2800">
                <a:solidFill>
                  <a:schemeClr val="tx1"/>
                </a:solidFill>
                <a:latin typeface="Rockwell Std Light" pitchFamily="18" charset="0"/>
                <a:ea typeface="ヒラギノ角ゴ Pro W3"/>
                <a:cs typeface="ヒラギノ角ゴ Pro W3"/>
              </a:defRPr>
            </a:lvl1pPr>
            <a:lvl2pPr marL="742950" indent="-285750">
              <a:lnSpc>
                <a:spcPct val="90000"/>
              </a:lnSpc>
              <a:spcBef>
                <a:spcPct val="20000"/>
              </a:spcBef>
              <a:buChar char="–"/>
              <a:defRPr sz="2400">
                <a:solidFill>
                  <a:schemeClr val="tx1"/>
                </a:solidFill>
                <a:latin typeface="Rockwell Std Light" pitchFamily="18" charset="0"/>
                <a:ea typeface="ヒラギノ角ゴ Pro W3"/>
                <a:cs typeface="ヒラギノ角ゴ Pro W3"/>
              </a:defRPr>
            </a:lvl2pPr>
            <a:lvl3pPr marL="1143000" indent="-228600">
              <a:lnSpc>
                <a:spcPct val="90000"/>
              </a:lnSpc>
              <a:spcBef>
                <a:spcPct val="20000"/>
              </a:spcBef>
              <a:buChar char="•"/>
              <a:defRPr sz="2000">
                <a:solidFill>
                  <a:schemeClr val="tx1"/>
                </a:solidFill>
                <a:latin typeface="Rockwell Std Light" pitchFamily="18" charset="0"/>
                <a:ea typeface="ヒラギノ角ゴ Pro W3"/>
                <a:cs typeface="ヒラギノ角ゴ Pro W3"/>
              </a:defRPr>
            </a:lvl3pPr>
            <a:lvl4pPr marL="1600200" indent="-228600">
              <a:lnSpc>
                <a:spcPct val="90000"/>
              </a:lnSpc>
              <a:spcBef>
                <a:spcPct val="20000"/>
              </a:spcBef>
              <a:buChar char="–"/>
              <a:defRPr>
                <a:solidFill>
                  <a:schemeClr val="tx1"/>
                </a:solidFill>
                <a:latin typeface="Rockwell Std Light" pitchFamily="18" charset="0"/>
                <a:ea typeface="ヒラギノ角ゴ Pro W3"/>
                <a:cs typeface="ヒラギノ角ゴ Pro W3"/>
              </a:defRPr>
            </a:lvl4pPr>
            <a:lvl5pPr marL="2057400" indent="-228600">
              <a:lnSpc>
                <a:spcPct val="90000"/>
              </a:lnSpc>
              <a:spcBef>
                <a:spcPct val="20000"/>
              </a:spcBef>
              <a:buChar char="»"/>
              <a:defRPr sz="1600">
                <a:solidFill>
                  <a:schemeClr val="tx1"/>
                </a:solidFill>
                <a:latin typeface="Rockwell Std Light" pitchFamily="18" charset="0"/>
                <a:ea typeface="ヒラギノ角ゴ Pro W3"/>
                <a:cs typeface="ヒラギノ角ゴ Pro W3"/>
              </a:defRPr>
            </a:lvl5pPr>
            <a:lvl6pPr marL="2514600" indent="-228600" eaLnBrk="0" fontAlgn="base" hangingPunct="0">
              <a:lnSpc>
                <a:spcPct val="90000"/>
              </a:lnSpc>
              <a:spcBef>
                <a:spcPct val="20000"/>
              </a:spcBef>
              <a:spcAft>
                <a:spcPct val="0"/>
              </a:spcAft>
              <a:buChar char="»"/>
              <a:defRPr sz="1600">
                <a:solidFill>
                  <a:schemeClr val="tx1"/>
                </a:solidFill>
                <a:latin typeface="Rockwell Std Light" pitchFamily="18" charset="0"/>
                <a:ea typeface="ヒラギノ角ゴ Pro W3"/>
                <a:cs typeface="ヒラギノ角ゴ Pro W3"/>
              </a:defRPr>
            </a:lvl6pPr>
            <a:lvl7pPr marL="2971800" indent="-228600" eaLnBrk="0" fontAlgn="base" hangingPunct="0">
              <a:lnSpc>
                <a:spcPct val="90000"/>
              </a:lnSpc>
              <a:spcBef>
                <a:spcPct val="20000"/>
              </a:spcBef>
              <a:spcAft>
                <a:spcPct val="0"/>
              </a:spcAft>
              <a:buChar char="»"/>
              <a:defRPr sz="1600">
                <a:solidFill>
                  <a:schemeClr val="tx1"/>
                </a:solidFill>
                <a:latin typeface="Rockwell Std Light" pitchFamily="18" charset="0"/>
                <a:ea typeface="ヒラギノ角ゴ Pro W3"/>
                <a:cs typeface="ヒラギノ角ゴ Pro W3"/>
              </a:defRPr>
            </a:lvl7pPr>
            <a:lvl8pPr marL="3429000" indent="-228600" eaLnBrk="0" fontAlgn="base" hangingPunct="0">
              <a:lnSpc>
                <a:spcPct val="90000"/>
              </a:lnSpc>
              <a:spcBef>
                <a:spcPct val="20000"/>
              </a:spcBef>
              <a:spcAft>
                <a:spcPct val="0"/>
              </a:spcAft>
              <a:buChar char="»"/>
              <a:defRPr sz="1600">
                <a:solidFill>
                  <a:schemeClr val="tx1"/>
                </a:solidFill>
                <a:latin typeface="Rockwell Std Light" pitchFamily="18" charset="0"/>
                <a:ea typeface="ヒラギノ角ゴ Pro W3"/>
                <a:cs typeface="ヒラギノ角ゴ Pro W3"/>
              </a:defRPr>
            </a:lvl8pPr>
            <a:lvl9pPr marL="3886200" indent="-228600" eaLnBrk="0" fontAlgn="base" hangingPunct="0">
              <a:lnSpc>
                <a:spcPct val="90000"/>
              </a:lnSpc>
              <a:spcBef>
                <a:spcPct val="20000"/>
              </a:spcBef>
              <a:spcAft>
                <a:spcPct val="0"/>
              </a:spcAft>
              <a:buChar char="»"/>
              <a:defRPr sz="1600">
                <a:solidFill>
                  <a:schemeClr val="tx1"/>
                </a:solidFill>
                <a:latin typeface="Rockwell Std Light" pitchFamily="18" charset="0"/>
                <a:ea typeface="ヒラギノ角ゴ Pro W3"/>
                <a:cs typeface="ヒラギノ角ゴ Pro W3"/>
              </a:defRPr>
            </a:lvl9pPr>
          </a:lstStyle>
          <a:p>
            <a:pPr>
              <a:lnSpc>
                <a:spcPct val="100000"/>
              </a:lnSpc>
              <a:spcBef>
                <a:spcPct val="0"/>
              </a:spcBef>
              <a:buFontTx/>
              <a:buNone/>
              <a:defRPr/>
            </a:pPr>
            <a:r>
              <a:rPr lang="sv-SE" altLang="sv-SE" sz="1800" dirty="0">
                <a:latin typeface="+mn-lt"/>
              </a:rPr>
              <a:t>regler</a:t>
            </a:r>
          </a:p>
        </p:txBody>
      </p:sp>
      <p:sp>
        <p:nvSpPr>
          <p:cNvPr id="10" name="textruta 8"/>
          <p:cNvSpPr txBox="1">
            <a:spLocks noChangeArrowheads="1"/>
          </p:cNvSpPr>
          <p:nvPr/>
        </p:nvSpPr>
        <p:spPr bwMode="auto">
          <a:xfrm>
            <a:off x="3136210" y="1016681"/>
            <a:ext cx="954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20000"/>
              </a:spcBef>
              <a:buChar char="•"/>
              <a:defRPr sz="2800">
                <a:solidFill>
                  <a:schemeClr val="tx1"/>
                </a:solidFill>
                <a:latin typeface="Rockwell Std Light" pitchFamily="18" charset="0"/>
                <a:ea typeface="ヒラギノ角ゴ Pro W3"/>
                <a:cs typeface="ヒラギノ角ゴ Pro W3"/>
              </a:defRPr>
            </a:lvl1pPr>
            <a:lvl2pPr marL="742950" indent="-285750">
              <a:lnSpc>
                <a:spcPct val="90000"/>
              </a:lnSpc>
              <a:spcBef>
                <a:spcPct val="20000"/>
              </a:spcBef>
              <a:buChar char="–"/>
              <a:defRPr sz="2400">
                <a:solidFill>
                  <a:schemeClr val="tx1"/>
                </a:solidFill>
                <a:latin typeface="Rockwell Std Light" pitchFamily="18" charset="0"/>
                <a:ea typeface="ヒラギノ角ゴ Pro W3"/>
                <a:cs typeface="ヒラギノ角ゴ Pro W3"/>
              </a:defRPr>
            </a:lvl2pPr>
            <a:lvl3pPr marL="1143000" indent="-228600">
              <a:lnSpc>
                <a:spcPct val="90000"/>
              </a:lnSpc>
              <a:spcBef>
                <a:spcPct val="20000"/>
              </a:spcBef>
              <a:buChar char="•"/>
              <a:defRPr sz="2000">
                <a:solidFill>
                  <a:schemeClr val="tx1"/>
                </a:solidFill>
                <a:latin typeface="Rockwell Std Light" pitchFamily="18" charset="0"/>
                <a:ea typeface="ヒラギノ角ゴ Pro W3"/>
                <a:cs typeface="ヒラギノ角ゴ Pro W3"/>
              </a:defRPr>
            </a:lvl3pPr>
            <a:lvl4pPr marL="1600200" indent="-228600">
              <a:lnSpc>
                <a:spcPct val="90000"/>
              </a:lnSpc>
              <a:spcBef>
                <a:spcPct val="20000"/>
              </a:spcBef>
              <a:buChar char="–"/>
              <a:defRPr>
                <a:solidFill>
                  <a:schemeClr val="tx1"/>
                </a:solidFill>
                <a:latin typeface="Rockwell Std Light" pitchFamily="18" charset="0"/>
                <a:ea typeface="ヒラギノ角ゴ Pro W3"/>
                <a:cs typeface="ヒラギノ角ゴ Pro W3"/>
              </a:defRPr>
            </a:lvl4pPr>
            <a:lvl5pPr marL="2057400" indent="-228600">
              <a:lnSpc>
                <a:spcPct val="90000"/>
              </a:lnSpc>
              <a:spcBef>
                <a:spcPct val="20000"/>
              </a:spcBef>
              <a:buChar char="»"/>
              <a:defRPr sz="1600">
                <a:solidFill>
                  <a:schemeClr val="tx1"/>
                </a:solidFill>
                <a:latin typeface="Rockwell Std Light" pitchFamily="18" charset="0"/>
                <a:ea typeface="ヒラギノ角ゴ Pro W3"/>
                <a:cs typeface="ヒラギノ角ゴ Pro W3"/>
              </a:defRPr>
            </a:lvl5pPr>
            <a:lvl6pPr marL="2514600" indent="-228600" eaLnBrk="0" fontAlgn="base" hangingPunct="0">
              <a:lnSpc>
                <a:spcPct val="90000"/>
              </a:lnSpc>
              <a:spcBef>
                <a:spcPct val="20000"/>
              </a:spcBef>
              <a:spcAft>
                <a:spcPct val="0"/>
              </a:spcAft>
              <a:buChar char="»"/>
              <a:defRPr sz="1600">
                <a:solidFill>
                  <a:schemeClr val="tx1"/>
                </a:solidFill>
                <a:latin typeface="Rockwell Std Light" pitchFamily="18" charset="0"/>
                <a:ea typeface="ヒラギノ角ゴ Pro W3"/>
                <a:cs typeface="ヒラギノ角ゴ Pro W3"/>
              </a:defRPr>
            </a:lvl6pPr>
            <a:lvl7pPr marL="2971800" indent="-228600" eaLnBrk="0" fontAlgn="base" hangingPunct="0">
              <a:lnSpc>
                <a:spcPct val="90000"/>
              </a:lnSpc>
              <a:spcBef>
                <a:spcPct val="20000"/>
              </a:spcBef>
              <a:spcAft>
                <a:spcPct val="0"/>
              </a:spcAft>
              <a:buChar char="»"/>
              <a:defRPr sz="1600">
                <a:solidFill>
                  <a:schemeClr val="tx1"/>
                </a:solidFill>
                <a:latin typeface="Rockwell Std Light" pitchFamily="18" charset="0"/>
                <a:ea typeface="ヒラギノ角ゴ Pro W3"/>
                <a:cs typeface="ヒラギノ角ゴ Pro W3"/>
              </a:defRPr>
            </a:lvl7pPr>
            <a:lvl8pPr marL="3429000" indent="-228600" eaLnBrk="0" fontAlgn="base" hangingPunct="0">
              <a:lnSpc>
                <a:spcPct val="90000"/>
              </a:lnSpc>
              <a:spcBef>
                <a:spcPct val="20000"/>
              </a:spcBef>
              <a:spcAft>
                <a:spcPct val="0"/>
              </a:spcAft>
              <a:buChar char="»"/>
              <a:defRPr sz="1600">
                <a:solidFill>
                  <a:schemeClr val="tx1"/>
                </a:solidFill>
                <a:latin typeface="Rockwell Std Light" pitchFamily="18" charset="0"/>
                <a:ea typeface="ヒラギノ角ゴ Pro W3"/>
                <a:cs typeface="ヒラギノ角ゴ Pro W3"/>
              </a:defRPr>
            </a:lvl8pPr>
            <a:lvl9pPr marL="3886200" indent="-228600" eaLnBrk="0" fontAlgn="base" hangingPunct="0">
              <a:lnSpc>
                <a:spcPct val="90000"/>
              </a:lnSpc>
              <a:spcBef>
                <a:spcPct val="20000"/>
              </a:spcBef>
              <a:spcAft>
                <a:spcPct val="0"/>
              </a:spcAft>
              <a:buChar char="»"/>
              <a:defRPr sz="1600">
                <a:solidFill>
                  <a:schemeClr val="tx1"/>
                </a:solidFill>
                <a:latin typeface="Rockwell Std Light" pitchFamily="18" charset="0"/>
                <a:ea typeface="ヒラギノ角ゴ Pro W3"/>
                <a:cs typeface="ヒラギノ角ゴ Pro W3"/>
              </a:defRPr>
            </a:lvl9pPr>
          </a:lstStyle>
          <a:p>
            <a:pPr>
              <a:lnSpc>
                <a:spcPct val="100000"/>
              </a:lnSpc>
              <a:spcBef>
                <a:spcPct val="0"/>
              </a:spcBef>
              <a:buFontTx/>
              <a:buNone/>
              <a:defRPr/>
            </a:pPr>
            <a:r>
              <a:rPr lang="sv-SE" altLang="sv-SE" sz="1800" dirty="0">
                <a:latin typeface="+mn-lt"/>
              </a:rPr>
              <a:t>ordning</a:t>
            </a:r>
          </a:p>
        </p:txBody>
      </p:sp>
      <p:sp>
        <p:nvSpPr>
          <p:cNvPr id="11" name="textruta 11"/>
          <p:cNvSpPr txBox="1">
            <a:spLocks noChangeArrowheads="1"/>
          </p:cNvSpPr>
          <p:nvPr/>
        </p:nvSpPr>
        <p:spPr bwMode="auto">
          <a:xfrm>
            <a:off x="2952608" y="3878256"/>
            <a:ext cx="9412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20000"/>
              </a:spcBef>
              <a:buChar char="•"/>
              <a:defRPr sz="2800">
                <a:solidFill>
                  <a:schemeClr val="tx1"/>
                </a:solidFill>
                <a:latin typeface="Rockwell Std Light" pitchFamily="18" charset="0"/>
                <a:ea typeface="ヒラギノ角ゴ Pro W3"/>
                <a:cs typeface="ヒラギノ角ゴ Pro W3"/>
              </a:defRPr>
            </a:lvl1pPr>
            <a:lvl2pPr marL="742950" indent="-285750">
              <a:lnSpc>
                <a:spcPct val="90000"/>
              </a:lnSpc>
              <a:spcBef>
                <a:spcPct val="20000"/>
              </a:spcBef>
              <a:buChar char="–"/>
              <a:defRPr sz="2400">
                <a:solidFill>
                  <a:schemeClr val="tx1"/>
                </a:solidFill>
                <a:latin typeface="Rockwell Std Light" pitchFamily="18" charset="0"/>
                <a:ea typeface="ヒラギノ角ゴ Pro W3"/>
                <a:cs typeface="ヒラギノ角ゴ Pro W3"/>
              </a:defRPr>
            </a:lvl2pPr>
            <a:lvl3pPr marL="1143000" indent="-228600">
              <a:lnSpc>
                <a:spcPct val="90000"/>
              </a:lnSpc>
              <a:spcBef>
                <a:spcPct val="20000"/>
              </a:spcBef>
              <a:buChar char="•"/>
              <a:defRPr sz="2000">
                <a:solidFill>
                  <a:schemeClr val="tx1"/>
                </a:solidFill>
                <a:latin typeface="Rockwell Std Light" pitchFamily="18" charset="0"/>
                <a:ea typeface="ヒラギノ角ゴ Pro W3"/>
                <a:cs typeface="ヒラギノ角ゴ Pro W3"/>
              </a:defRPr>
            </a:lvl3pPr>
            <a:lvl4pPr marL="1600200" indent="-228600">
              <a:lnSpc>
                <a:spcPct val="90000"/>
              </a:lnSpc>
              <a:spcBef>
                <a:spcPct val="20000"/>
              </a:spcBef>
              <a:buChar char="–"/>
              <a:defRPr>
                <a:solidFill>
                  <a:schemeClr val="tx1"/>
                </a:solidFill>
                <a:latin typeface="Rockwell Std Light" pitchFamily="18" charset="0"/>
                <a:ea typeface="ヒラギノ角ゴ Pro W3"/>
                <a:cs typeface="ヒラギノ角ゴ Pro W3"/>
              </a:defRPr>
            </a:lvl4pPr>
            <a:lvl5pPr marL="2057400" indent="-228600">
              <a:lnSpc>
                <a:spcPct val="90000"/>
              </a:lnSpc>
              <a:spcBef>
                <a:spcPct val="20000"/>
              </a:spcBef>
              <a:buChar char="»"/>
              <a:defRPr sz="1600">
                <a:solidFill>
                  <a:schemeClr val="tx1"/>
                </a:solidFill>
                <a:latin typeface="Rockwell Std Light" pitchFamily="18" charset="0"/>
                <a:ea typeface="ヒラギノ角ゴ Pro W3"/>
                <a:cs typeface="ヒラギノ角ゴ Pro W3"/>
              </a:defRPr>
            </a:lvl5pPr>
            <a:lvl6pPr marL="2514600" indent="-228600" eaLnBrk="0" fontAlgn="base" hangingPunct="0">
              <a:lnSpc>
                <a:spcPct val="90000"/>
              </a:lnSpc>
              <a:spcBef>
                <a:spcPct val="20000"/>
              </a:spcBef>
              <a:spcAft>
                <a:spcPct val="0"/>
              </a:spcAft>
              <a:buChar char="»"/>
              <a:defRPr sz="1600">
                <a:solidFill>
                  <a:schemeClr val="tx1"/>
                </a:solidFill>
                <a:latin typeface="Rockwell Std Light" pitchFamily="18" charset="0"/>
                <a:ea typeface="ヒラギノ角ゴ Pro W3"/>
                <a:cs typeface="ヒラギノ角ゴ Pro W3"/>
              </a:defRPr>
            </a:lvl6pPr>
            <a:lvl7pPr marL="2971800" indent="-228600" eaLnBrk="0" fontAlgn="base" hangingPunct="0">
              <a:lnSpc>
                <a:spcPct val="90000"/>
              </a:lnSpc>
              <a:spcBef>
                <a:spcPct val="20000"/>
              </a:spcBef>
              <a:spcAft>
                <a:spcPct val="0"/>
              </a:spcAft>
              <a:buChar char="»"/>
              <a:defRPr sz="1600">
                <a:solidFill>
                  <a:schemeClr val="tx1"/>
                </a:solidFill>
                <a:latin typeface="Rockwell Std Light" pitchFamily="18" charset="0"/>
                <a:ea typeface="ヒラギノ角ゴ Pro W3"/>
                <a:cs typeface="ヒラギノ角ゴ Pro W3"/>
              </a:defRPr>
            </a:lvl7pPr>
            <a:lvl8pPr marL="3429000" indent="-228600" eaLnBrk="0" fontAlgn="base" hangingPunct="0">
              <a:lnSpc>
                <a:spcPct val="90000"/>
              </a:lnSpc>
              <a:spcBef>
                <a:spcPct val="20000"/>
              </a:spcBef>
              <a:spcAft>
                <a:spcPct val="0"/>
              </a:spcAft>
              <a:buChar char="»"/>
              <a:defRPr sz="1600">
                <a:solidFill>
                  <a:schemeClr val="tx1"/>
                </a:solidFill>
                <a:latin typeface="Rockwell Std Light" pitchFamily="18" charset="0"/>
                <a:ea typeface="ヒラギノ角ゴ Pro W3"/>
                <a:cs typeface="ヒラギノ角ゴ Pro W3"/>
              </a:defRPr>
            </a:lvl8pPr>
            <a:lvl9pPr marL="3886200" indent="-228600" eaLnBrk="0" fontAlgn="base" hangingPunct="0">
              <a:lnSpc>
                <a:spcPct val="90000"/>
              </a:lnSpc>
              <a:spcBef>
                <a:spcPct val="20000"/>
              </a:spcBef>
              <a:spcAft>
                <a:spcPct val="0"/>
              </a:spcAft>
              <a:buChar char="»"/>
              <a:defRPr sz="1600">
                <a:solidFill>
                  <a:schemeClr val="tx1"/>
                </a:solidFill>
                <a:latin typeface="Rockwell Std Light" pitchFamily="18" charset="0"/>
                <a:ea typeface="ヒラギノ角ゴ Pro W3"/>
                <a:cs typeface="ヒラギノ角ゴ Pro W3"/>
              </a:defRPr>
            </a:lvl9pPr>
          </a:lstStyle>
          <a:p>
            <a:pPr>
              <a:lnSpc>
                <a:spcPct val="100000"/>
              </a:lnSpc>
              <a:spcBef>
                <a:spcPct val="0"/>
              </a:spcBef>
              <a:buFontTx/>
              <a:buNone/>
              <a:defRPr/>
            </a:pPr>
            <a:r>
              <a:rPr lang="sv-SE" altLang="sv-SE" sz="1800" dirty="0">
                <a:latin typeface="+mn-lt"/>
              </a:rPr>
              <a:t>förtryck</a:t>
            </a:r>
          </a:p>
        </p:txBody>
      </p:sp>
      <p:sp>
        <p:nvSpPr>
          <p:cNvPr id="12" name="textruta 12"/>
          <p:cNvSpPr txBox="1">
            <a:spLocks noChangeArrowheads="1"/>
          </p:cNvSpPr>
          <p:nvPr/>
        </p:nvSpPr>
        <p:spPr bwMode="auto">
          <a:xfrm>
            <a:off x="1436348" y="3127599"/>
            <a:ext cx="13901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20000"/>
              </a:spcBef>
              <a:buChar char="•"/>
              <a:defRPr sz="2800">
                <a:solidFill>
                  <a:schemeClr val="tx1"/>
                </a:solidFill>
                <a:latin typeface="Rockwell Std Light" pitchFamily="18" charset="0"/>
                <a:ea typeface="ヒラギノ角ゴ Pro W3"/>
                <a:cs typeface="ヒラギノ角ゴ Pro W3"/>
              </a:defRPr>
            </a:lvl1pPr>
            <a:lvl2pPr marL="742950" indent="-285750">
              <a:lnSpc>
                <a:spcPct val="90000"/>
              </a:lnSpc>
              <a:spcBef>
                <a:spcPct val="20000"/>
              </a:spcBef>
              <a:buChar char="–"/>
              <a:defRPr sz="2400">
                <a:solidFill>
                  <a:schemeClr val="tx1"/>
                </a:solidFill>
                <a:latin typeface="Rockwell Std Light" pitchFamily="18" charset="0"/>
                <a:ea typeface="ヒラギノ角ゴ Pro W3"/>
                <a:cs typeface="ヒラギノ角ゴ Pro W3"/>
              </a:defRPr>
            </a:lvl2pPr>
            <a:lvl3pPr marL="1143000" indent="-228600">
              <a:lnSpc>
                <a:spcPct val="90000"/>
              </a:lnSpc>
              <a:spcBef>
                <a:spcPct val="20000"/>
              </a:spcBef>
              <a:buChar char="•"/>
              <a:defRPr sz="2000">
                <a:solidFill>
                  <a:schemeClr val="tx1"/>
                </a:solidFill>
                <a:latin typeface="Rockwell Std Light" pitchFamily="18" charset="0"/>
                <a:ea typeface="ヒラギノ角ゴ Pro W3"/>
                <a:cs typeface="ヒラギノ角ゴ Pro W3"/>
              </a:defRPr>
            </a:lvl3pPr>
            <a:lvl4pPr marL="1600200" indent="-228600">
              <a:lnSpc>
                <a:spcPct val="90000"/>
              </a:lnSpc>
              <a:spcBef>
                <a:spcPct val="20000"/>
              </a:spcBef>
              <a:buChar char="–"/>
              <a:defRPr>
                <a:solidFill>
                  <a:schemeClr val="tx1"/>
                </a:solidFill>
                <a:latin typeface="Rockwell Std Light" pitchFamily="18" charset="0"/>
                <a:ea typeface="ヒラギノ角ゴ Pro W3"/>
                <a:cs typeface="ヒラギノ角ゴ Pro W3"/>
              </a:defRPr>
            </a:lvl4pPr>
            <a:lvl5pPr marL="2057400" indent="-228600">
              <a:lnSpc>
                <a:spcPct val="90000"/>
              </a:lnSpc>
              <a:spcBef>
                <a:spcPct val="20000"/>
              </a:spcBef>
              <a:buChar char="»"/>
              <a:defRPr sz="1600">
                <a:solidFill>
                  <a:schemeClr val="tx1"/>
                </a:solidFill>
                <a:latin typeface="Rockwell Std Light" pitchFamily="18" charset="0"/>
                <a:ea typeface="ヒラギノ角ゴ Pro W3"/>
                <a:cs typeface="ヒラギノ角ゴ Pro W3"/>
              </a:defRPr>
            </a:lvl5pPr>
            <a:lvl6pPr marL="2514600" indent="-228600" eaLnBrk="0" fontAlgn="base" hangingPunct="0">
              <a:lnSpc>
                <a:spcPct val="90000"/>
              </a:lnSpc>
              <a:spcBef>
                <a:spcPct val="20000"/>
              </a:spcBef>
              <a:spcAft>
                <a:spcPct val="0"/>
              </a:spcAft>
              <a:buChar char="»"/>
              <a:defRPr sz="1600">
                <a:solidFill>
                  <a:schemeClr val="tx1"/>
                </a:solidFill>
                <a:latin typeface="Rockwell Std Light" pitchFamily="18" charset="0"/>
                <a:ea typeface="ヒラギノ角ゴ Pro W3"/>
                <a:cs typeface="ヒラギノ角ゴ Pro W3"/>
              </a:defRPr>
            </a:lvl6pPr>
            <a:lvl7pPr marL="2971800" indent="-228600" eaLnBrk="0" fontAlgn="base" hangingPunct="0">
              <a:lnSpc>
                <a:spcPct val="90000"/>
              </a:lnSpc>
              <a:spcBef>
                <a:spcPct val="20000"/>
              </a:spcBef>
              <a:spcAft>
                <a:spcPct val="0"/>
              </a:spcAft>
              <a:buChar char="»"/>
              <a:defRPr sz="1600">
                <a:solidFill>
                  <a:schemeClr val="tx1"/>
                </a:solidFill>
                <a:latin typeface="Rockwell Std Light" pitchFamily="18" charset="0"/>
                <a:ea typeface="ヒラギノ角ゴ Pro W3"/>
                <a:cs typeface="ヒラギノ角ゴ Pro W3"/>
              </a:defRPr>
            </a:lvl7pPr>
            <a:lvl8pPr marL="3429000" indent="-228600" eaLnBrk="0" fontAlgn="base" hangingPunct="0">
              <a:lnSpc>
                <a:spcPct val="90000"/>
              </a:lnSpc>
              <a:spcBef>
                <a:spcPct val="20000"/>
              </a:spcBef>
              <a:spcAft>
                <a:spcPct val="0"/>
              </a:spcAft>
              <a:buChar char="»"/>
              <a:defRPr sz="1600">
                <a:solidFill>
                  <a:schemeClr val="tx1"/>
                </a:solidFill>
                <a:latin typeface="Rockwell Std Light" pitchFamily="18" charset="0"/>
                <a:ea typeface="ヒラギノ角ゴ Pro W3"/>
                <a:cs typeface="ヒラギノ角ゴ Pro W3"/>
              </a:defRPr>
            </a:lvl8pPr>
            <a:lvl9pPr marL="3886200" indent="-228600" eaLnBrk="0" fontAlgn="base" hangingPunct="0">
              <a:lnSpc>
                <a:spcPct val="90000"/>
              </a:lnSpc>
              <a:spcBef>
                <a:spcPct val="20000"/>
              </a:spcBef>
              <a:spcAft>
                <a:spcPct val="0"/>
              </a:spcAft>
              <a:buChar char="»"/>
              <a:defRPr sz="1600">
                <a:solidFill>
                  <a:schemeClr val="tx1"/>
                </a:solidFill>
                <a:latin typeface="Rockwell Std Light" pitchFamily="18" charset="0"/>
                <a:ea typeface="ヒラギノ角ゴ Pro W3"/>
                <a:cs typeface="ヒラギノ角ゴ Pro W3"/>
              </a:defRPr>
            </a:lvl9pPr>
          </a:lstStyle>
          <a:p>
            <a:pPr>
              <a:lnSpc>
                <a:spcPct val="100000"/>
              </a:lnSpc>
              <a:spcBef>
                <a:spcPct val="0"/>
              </a:spcBef>
              <a:buFontTx/>
              <a:buNone/>
              <a:defRPr/>
            </a:pPr>
            <a:r>
              <a:rPr lang="sv-SE" altLang="sv-SE" sz="1800" dirty="0">
                <a:latin typeface="+mn-lt"/>
              </a:rPr>
              <a:t>trakasserier</a:t>
            </a:r>
          </a:p>
        </p:txBody>
      </p:sp>
      <p:sp>
        <p:nvSpPr>
          <p:cNvPr id="13" name="textruta 13"/>
          <p:cNvSpPr txBox="1">
            <a:spLocks noChangeArrowheads="1"/>
          </p:cNvSpPr>
          <p:nvPr/>
        </p:nvSpPr>
        <p:spPr bwMode="auto">
          <a:xfrm>
            <a:off x="6317412" y="2441303"/>
            <a:ext cx="9669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20000"/>
              </a:spcBef>
              <a:buChar char="•"/>
              <a:defRPr sz="2800">
                <a:solidFill>
                  <a:schemeClr val="tx1"/>
                </a:solidFill>
                <a:latin typeface="Rockwell Std Light" pitchFamily="18" charset="0"/>
                <a:ea typeface="ヒラギノ角ゴ Pro W3"/>
                <a:cs typeface="ヒラギノ角ゴ Pro W3"/>
              </a:defRPr>
            </a:lvl1pPr>
            <a:lvl2pPr marL="742950" indent="-285750">
              <a:lnSpc>
                <a:spcPct val="90000"/>
              </a:lnSpc>
              <a:spcBef>
                <a:spcPct val="20000"/>
              </a:spcBef>
              <a:buChar char="–"/>
              <a:defRPr sz="2400">
                <a:solidFill>
                  <a:schemeClr val="tx1"/>
                </a:solidFill>
                <a:latin typeface="Rockwell Std Light" pitchFamily="18" charset="0"/>
                <a:ea typeface="ヒラギノ角ゴ Pro W3"/>
                <a:cs typeface="ヒラギノ角ゴ Pro W3"/>
              </a:defRPr>
            </a:lvl2pPr>
            <a:lvl3pPr marL="1143000" indent="-228600">
              <a:lnSpc>
                <a:spcPct val="90000"/>
              </a:lnSpc>
              <a:spcBef>
                <a:spcPct val="20000"/>
              </a:spcBef>
              <a:buChar char="•"/>
              <a:defRPr sz="2000">
                <a:solidFill>
                  <a:schemeClr val="tx1"/>
                </a:solidFill>
                <a:latin typeface="Rockwell Std Light" pitchFamily="18" charset="0"/>
                <a:ea typeface="ヒラギノ角ゴ Pro W3"/>
                <a:cs typeface="ヒラギノ角ゴ Pro W3"/>
              </a:defRPr>
            </a:lvl3pPr>
            <a:lvl4pPr marL="1600200" indent="-228600">
              <a:lnSpc>
                <a:spcPct val="90000"/>
              </a:lnSpc>
              <a:spcBef>
                <a:spcPct val="20000"/>
              </a:spcBef>
              <a:buChar char="–"/>
              <a:defRPr>
                <a:solidFill>
                  <a:schemeClr val="tx1"/>
                </a:solidFill>
                <a:latin typeface="Rockwell Std Light" pitchFamily="18" charset="0"/>
                <a:ea typeface="ヒラギノ角ゴ Pro W3"/>
                <a:cs typeface="ヒラギノ角ゴ Pro W3"/>
              </a:defRPr>
            </a:lvl4pPr>
            <a:lvl5pPr marL="2057400" indent="-228600">
              <a:lnSpc>
                <a:spcPct val="90000"/>
              </a:lnSpc>
              <a:spcBef>
                <a:spcPct val="20000"/>
              </a:spcBef>
              <a:buChar char="»"/>
              <a:defRPr sz="1600">
                <a:solidFill>
                  <a:schemeClr val="tx1"/>
                </a:solidFill>
                <a:latin typeface="Rockwell Std Light" pitchFamily="18" charset="0"/>
                <a:ea typeface="ヒラギノ角ゴ Pro W3"/>
                <a:cs typeface="ヒラギノ角ゴ Pro W3"/>
              </a:defRPr>
            </a:lvl5pPr>
            <a:lvl6pPr marL="2514600" indent="-228600" eaLnBrk="0" fontAlgn="base" hangingPunct="0">
              <a:lnSpc>
                <a:spcPct val="90000"/>
              </a:lnSpc>
              <a:spcBef>
                <a:spcPct val="20000"/>
              </a:spcBef>
              <a:spcAft>
                <a:spcPct val="0"/>
              </a:spcAft>
              <a:buChar char="»"/>
              <a:defRPr sz="1600">
                <a:solidFill>
                  <a:schemeClr val="tx1"/>
                </a:solidFill>
                <a:latin typeface="Rockwell Std Light" pitchFamily="18" charset="0"/>
                <a:ea typeface="ヒラギノ角ゴ Pro W3"/>
                <a:cs typeface="ヒラギノ角ゴ Pro W3"/>
              </a:defRPr>
            </a:lvl6pPr>
            <a:lvl7pPr marL="2971800" indent="-228600" eaLnBrk="0" fontAlgn="base" hangingPunct="0">
              <a:lnSpc>
                <a:spcPct val="90000"/>
              </a:lnSpc>
              <a:spcBef>
                <a:spcPct val="20000"/>
              </a:spcBef>
              <a:spcAft>
                <a:spcPct val="0"/>
              </a:spcAft>
              <a:buChar char="»"/>
              <a:defRPr sz="1600">
                <a:solidFill>
                  <a:schemeClr val="tx1"/>
                </a:solidFill>
                <a:latin typeface="Rockwell Std Light" pitchFamily="18" charset="0"/>
                <a:ea typeface="ヒラギノ角ゴ Pro W3"/>
                <a:cs typeface="ヒラギノ角ゴ Pro W3"/>
              </a:defRPr>
            </a:lvl7pPr>
            <a:lvl8pPr marL="3429000" indent="-228600" eaLnBrk="0" fontAlgn="base" hangingPunct="0">
              <a:lnSpc>
                <a:spcPct val="90000"/>
              </a:lnSpc>
              <a:spcBef>
                <a:spcPct val="20000"/>
              </a:spcBef>
              <a:spcAft>
                <a:spcPct val="0"/>
              </a:spcAft>
              <a:buChar char="»"/>
              <a:defRPr sz="1600">
                <a:solidFill>
                  <a:schemeClr val="tx1"/>
                </a:solidFill>
                <a:latin typeface="Rockwell Std Light" pitchFamily="18" charset="0"/>
                <a:ea typeface="ヒラギノ角ゴ Pro W3"/>
                <a:cs typeface="ヒラギノ角ゴ Pro W3"/>
              </a:defRPr>
            </a:lvl8pPr>
            <a:lvl9pPr marL="3886200" indent="-228600" eaLnBrk="0" fontAlgn="base" hangingPunct="0">
              <a:lnSpc>
                <a:spcPct val="90000"/>
              </a:lnSpc>
              <a:spcBef>
                <a:spcPct val="20000"/>
              </a:spcBef>
              <a:spcAft>
                <a:spcPct val="0"/>
              </a:spcAft>
              <a:buChar char="»"/>
              <a:defRPr sz="1600">
                <a:solidFill>
                  <a:schemeClr val="tx1"/>
                </a:solidFill>
                <a:latin typeface="Rockwell Std Light" pitchFamily="18" charset="0"/>
                <a:ea typeface="ヒラギノ角ゴ Pro W3"/>
                <a:cs typeface="ヒラギノ角ゴ Pro W3"/>
              </a:defRPr>
            </a:lvl9pPr>
          </a:lstStyle>
          <a:p>
            <a:pPr>
              <a:lnSpc>
                <a:spcPct val="100000"/>
              </a:lnSpc>
              <a:spcBef>
                <a:spcPct val="0"/>
              </a:spcBef>
              <a:buFontTx/>
              <a:buNone/>
              <a:defRPr/>
            </a:pPr>
            <a:r>
              <a:rPr lang="sv-SE" altLang="sv-SE" sz="1800" dirty="0">
                <a:latin typeface="+mn-lt"/>
              </a:rPr>
              <a:t>gränser</a:t>
            </a:r>
          </a:p>
        </p:txBody>
      </p:sp>
      <p:sp>
        <p:nvSpPr>
          <p:cNvPr id="15" name="textruta 16"/>
          <p:cNvSpPr txBox="1">
            <a:spLocks noChangeArrowheads="1"/>
          </p:cNvSpPr>
          <p:nvPr/>
        </p:nvSpPr>
        <p:spPr bwMode="auto">
          <a:xfrm>
            <a:off x="5244664" y="673868"/>
            <a:ext cx="16337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20000"/>
              </a:spcBef>
              <a:buChar char="•"/>
              <a:defRPr sz="2800">
                <a:solidFill>
                  <a:schemeClr val="tx1"/>
                </a:solidFill>
                <a:latin typeface="Rockwell Std Light" pitchFamily="18" charset="0"/>
                <a:ea typeface="ヒラギノ角ゴ Pro W3"/>
                <a:cs typeface="ヒラギノ角ゴ Pro W3"/>
              </a:defRPr>
            </a:lvl1pPr>
            <a:lvl2pPr marL="742950" indent="-285750">
              <a:lnSpc>
                <a:spcPct val="90000"/>
              </a:lnSpc>
              <a:spcBef>
                <a:spcPct val="20000"/>
              </a:spcBef>
              <a:buChar char="–"/>
              <a:defRPr sz="2400">
                <a:solidFill>
                  <a:schemeClr val="tx1"/>
                </a:solidFill>
                <a:latin typeface="Rockwell Std Light" pitchFamily="18" charset="0"/>
                <a:ea typeface="ヒラギノ角ゴ Pro W3"/>
                <a:cs typeface="ヒラギノ角ゴ Pro W3"/>
              </a:defRPr>
            </a:lvl2pPr>
            <a:lvl3pPr marL="1143000" indent="-228600">
              <a:lnSpc>
                <a:spcPct val="90000"/>
              </a:lnSpc>
              <a:spcBef>
                <a:spcPct val="20000"/>
              </a:spcBef>
              <a:buChar char="•"/>
              <a:defRPr sz="2000">
                <a:solidFill>
                  <a:schemeClr val="tx1"/>
                </a:solidFill>
                <a:latin typeface="Rockwell Std Light" pitchFamily="18" charset="0"/>
                <a:ea typeface="ヒラギノ角ゴ Pro W3"/>
                <a:cs typeface="ヒラギノ角ゴ Pro W3"/>
              </a:defRPr>
            </a:lvl3pPr>
            <a:lvl4pPr marL="1600200" indent="-228600">
              <a:lnSpc>
                <a:spcPct val="90000"/>
              </a:lnSpc>
              <a:spcBef>
                <a:spcPct val="20000"/>
              </a:spcBef>
              <a:buChar char="–"/>
              <a:defRPr>
                <a:solidFill>
                  <a:schemeClr val="tx1"/>
                </a:solidFill>
                <a:latin typeface="Rockwell Std Light" pitchFamily="18" charset="0"/>
                <a:ea typeface="ヒラギノ角ゴ Pro W3"/>
                <a:cs typeface="ヒラギノ角ゴ Pro W3"/>
              </a:defRPr>
            </a:lvl4pPr>
            <a:lvl5pPr marL="2057400" indent="-228600">
              <a:lnSpc>
                <a:spcPct val="90000"/>
              </a:lnSpc>
              <a:spcBef>
                <a:spcPct val="20000"/>
              </a:spcBef>
              <a:buChar char="»"/>
              <a:defRPr sz="1600">
                <a:solidFill>
                  <a:schemeClr val="tx1"/>
                </a:solidFill>
                <a:latin typeface="Rockwell Std Light" pitchFamily="18" charset="0"/>
                <a:ea typeface="ヒラギノ角ゴ Pro W3"/>
                <a:cs typeface="ヒラギノ角ゴ Pro W3"/>
              </a:defRPr>
            </a:lvl5pPr>
            <a:lvl6pPr marL="2514600" indent="-228600" eaLnBrk="0" fontAlgn="base" hangingPunct="0">
              <a:lnSpc>
                <a:spcPct val="90000"/>
              </a:lnSpc>
              <a:spcBef>
                <a:spcPct val="20000"/>
              </a:spcBef>
              <a:spcAft>
                <a:spcPct val="0"/>
              </a:spcAft>
              <a:buChar char="»"/>
              <a:defRPr sz="1600">
                <a:solidFill>
                  <a:schemeClr val="tx1"/>
                </a:solidFill>
                <a:latin typeface="Rockwell Std Light" pitchFamily="18" charset="0"/>
                <a:ea typeface="ヒラギノ角ゴ Pro W3"/>
                <a:cs typeface="ヒラギノ角ゴ Pro W3"/>
              </a:defRPr>
            </a:lvl6pPr>
            <a:lvl7pPr marL="2971800" indent="-228600" eaLnBrk="0" fontAlgn="base" hangingPunct="0">
              <a:lnSpc>
                <a:spcPct val="90000"/>
              </a:lnSpc>
              <a:spcBef>
                <a:spcPct val="20000"/>
              </a:spcBef>
              <a:spcAft>
                <a:spcPct val="0"/>
              </a:spcAft>
              <a:buChar char="»"/>
              <a:defRPr sz="1600">
                <a:solidFill>
                  <a:schemeClr val="tx1"/>
                </a:solidFill>
                <a:latin typeface="Rockwell Std Light" pitchFamily="18" charset="0"/>
                <a:ea typeface="ヒラギノ角ゴ Pro W3"/>
                <a:cs typeface="ヒラギノ角ゴ Pro W3"/>
              </a:defRPr>
            </a:lvl7pPr>
            <a:lvl8pPr marL="3429000" indent="-228600" eaLnBrk="0" fontAlgn="base" hangingPunct="0">
              <a:lnSpc>
                <a:spcPct val="90000"/>
              </a:lnSpc>
              <a:spcBef>
                <a:spcPct val="20000"/>
              </a:spcBef>
              <a:spcAft>
                <a:spcPct val="0"/>
              </a:spcAft>
              <a:buChar char="»"/>
              <a:defRPr sz="1600">
                <a:solidFill>
                  <a:schemeClr val="tx1"/>
                </a:solidFill>
                <a:latin typeface="Rockwell Std Light" pitchFamily="18" charset="0"/>
                <a:ea typeface="ヒラギノ角ゴ Pro W3"/>
                <a:cs typeface="ヒラギノ角ゴ Pro W3"/>
              </a:defRPr>
            </a:lvl8pPr>
            <a:lvl9pPr marL="3886200" indent="-228600" eaLnBrk="0" fontAlgn="base" hangingPunct="0">
              <a:lnSpc>
                <a:spcPct val="90000"/>
              </a:lnSpc>
              <a:spcBef>
                <a:spcPct val="20000"/>
              </a:spcBef>
              <a:spcAft>
                <a:spcPct val="0"/>
              </a:spcAft>
              <a:buChar char="»"/>
              <a:defRPr sz="1600">
                <a:solidFill>
                  <a:schemeClr val="tx1"/>
                </a:solidFill>
                <a:latin typeface="Rockwell Std Light" pitchFamily="18" charset="0"/>
                <a:ea typeface="ヒラギノ角ゴ Pro W3"/>
                <a:cs typeface="ヒラギノ角ゴ Pro W3"/>
              </a:defRPr>
            </a:lvl9pPr>
          </a:lstStyle>
          <a:p>
            <a:pPr>
              <a:lnSpc>
                <a:spcPct val="100000"/>
              </a:lnSpc>
              <a:spcBef>
                <a:spcPct val="0"/>
              </a:spcBef>
              <a:buFontTx/>
              <a:buNone/>
              <a:defRPr/>
            </a:pPr>
            <a:r>
              <a:rPr lang="sv-SE" altLang="sv-SE" sz="1800" dirty="0">
                <a:latin typeface="+mn-lt"/>
              </a:rPr>
              <a:t>föreställningar</a:t>
            </a:r>
          </a:p>
        </p:txBody>
      </p:sp>
      <p:sp>
        <p:nvSpPr>
          <p:cNvPr id="16" name="textruta 17"/>
          <p:cNvSpPr txBox="1">
            <a:spLocks noChangeArrowheads="1"/>
          </p:cNvSpPr>
          <p:nvPr/>
        </p:nvSpPr>
        <p:spPr bwMode="auto">
          <a:xfrm>
            <a:off x="1356773" y="814117"/>
            <a:ext cx="1377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20000"/>
              </a:spcBef>
              <a:buChar char="•"/>
              <a:defRPr sz="2800">
                <a:solidFill>
                  <a:schemeClr val="tx1"/>
                </a:solidFill>
                <a:latin typeface="Rockwell Std Light" pitchFamily="18" charset="0"/>
                <a:ea typeface="ヒラギノ角ゴ Pro W3"/>
                <a:cs typeface="ヒラギノ角ゴ Pro W3"/>
              </a:defRPr>
            </a:lvl1pPr>
            <a:lvl2pPr marL="742950" indent="-285750">
              <a:lnSpc>
                <a:spcPct val="90000"/>
              </a:lnSpc>
              <a:spcBef>
                <a:spcPct val="20000"/>
              </a:spcBef>
              <a:buChar char="–"/>
              <a:defRPr sz="2400">
                <a:solidFill>
                  <a:schemeClr val="tx1"/>
                </a:solidFill>
                <a:latin typeface="Rockwell Std Light" pitchFamily="18" charset="0"/>
                <a:ea typeface="ヒラギノ角ゴ Pro W3"/>
                <a:cs typeface="ヒラギノ角ゴ Pro W3"/>
              </a:defRPr>
            </a:lvl2pPr>
            <a:lvl3pPr marL="1143000" indent="-228600">
              <a:lnSpc>
                <a:spcPct val="90000"/>
              </a:lnSpc>
              <a:spcBef>
                <a:spcPct val="20000"/>
              </a:spcBef>
              <a:buChar char="•"/>
              <a:defRPr sz="2000">
                <a:solidFill>
                  <a:schemeClr val="tx1"/>
                </a:solidFill>
                <a:latin typeface="Rockwell Std Light" pitchFamily="18" charset="0"/>
                <a:ea typeface="ヒラギノ角ゴ Pro W3"/>
                <a:cs typeface="ヒラギノ角ゴ Pro W3"/>
              </a:defRPr>
            </a:lvl3pPr>
            <a:lvl4pPr marL="1600200" indent="-228600">
              <a:lnSpc>
                <a:spcPct val="90000"/>
              </a:lnSpc>
              <a:spcBef>
                <a:spcPct val="20000"/>
              </a:spcBef>
              <a:buChar char="–"/>
              <a:defRPr>
                <a:solidFill>
                  <a:schemeClr val="tx1"/>
                </a:solidFill>
                <a:latin typeface="Rockwell Std Light" pitchFamily="18" charset="0"/>
                <a:ea typeface="ヒラギノ角ゴ Pro W3"/>
                <a:cs typeface="ヒラギノ角ゴ Pro W3"/>
              </a:defRPr>
            </a:lvl4pPr>
            <a:lvl5pPr marL="2057400" indent="-228600">
              <a:lnSpc>
                <a:spcPct val="90000"/>
              </a:lnSpc>
              <a:spcBef>
                <a:spcPct val="20000"/>
              </a:spcBef>
              <a:buChar char="»"/>
              <a:defRPr sz="1600">
                <a:solidFill>
                  <a:schemeClr val="tx1"/>
                </a:solidFill>
                <a:latin typeface="Rockwell Std Light" pitchFamily="18" charset="0"/>
                <a:ea typeface="ヒラギノ角ゴ Pro W3"/>
                <a:cs typeface="ヒラギノ角ゴ Pro W3"/>
              </a:defRPr>
            </a:lvl5pPr>
            <a:lvl6pPr marL="2514600" indent="-228600" eaLnBrk="0" fontAlgn="base" hangingPunct="0">
              <a:lnSpc>
                <a:spcPct val="90000"/>
              </a:lnSpc>
              <a:spcBef>
                <a:spcPct val="20000"/>
              </a:spcBef>
              <a:spcAft>
                <a:spcPct val="0"/>
              </a:spcAft>
              <a:buChar char="»"/>
              <a:defRPr sz="1600">
                <a:solidFill>
                  <a:schemeClr val="tx1"/>
                </a:solidFill>
                <a:latin typeface="Rockwell Std Light" pitchFamily="18" charset="0"/>
                <a:ea typeface="ヒラギノ角ゴ Pro W3"/>
                <a:cs typeface="ヒラギノ角ゴ Pro W3"/>
              </a:defRPr>
            </a:lvl6pPr>
            <a:lvl7pPr marL="2971800" indent="-228600" eaLnBrk="0" fontAlgn="base" hangingPunct="0">
              <a:lnSpc>
                <a:spcPct val="90000"/>
              </a:lnSpc>
              <a:spcBef>
                <a:spcPct val="20000"/>
              </a:spcBef>
              <a:spcAft>
                <a:spcPct val="0"/>
              </a:spcAft>
              <a:buChar char="»"/>
              <a:defRPr sz="1600">
                <a:solidFill>
                  <a:schemeClr val="tx1"/>
                </a:solidFill>
                <a:latin typeface="Rockwell Std Light" pitchFamily="18" charset="0"/>
                <a:ea typeface="ヒラギノ角ゴ Pro W3"/>
                <a:cs typeface="ヒラギノ角ゴ Pro W3"/>
              </a:defRPr>
            </a:lvl7pPr>
            <a:lvl8pPr marL="3429000" indent="-228600" eaLnBrk="0" fontAlgn="base" hangingPunct="0">
              <a:lnSpc>
                <a:spcPct val="90000"/>
              </a:lnSpc>
              <a:spcBef>
                <a:spcPct val="20000"/>
              </a:spcBef>
              <a:spcAft>
                <a:spcPct val="0"/>
              </a:spcAft>
              <a:buChar char="»"/>
              <a:defRPr sz="1600">
                <a:solidFill>
                  <a:schemeClr val="tx1"/>
                </a:solidFill>
                <a:latin typeface="Rockwell Std Light" pitchFamily="18" charset="0"/>
                <a:ea typeface="ヒラギノ角ゴ Pro W3"/>
                <a:cs typeface="ヒラギノ角ゴ Pro W3"/>
              </a:defRPr>
            </a:lvl8pPr>
            <a:lvl9pPr marL="3886200" indent="-228600" eaLnBrk="0" fontAlgn="base" hangingPunct="0">
              <a:lnSpc>
                <a:spcPct val="90000"/>
              </a:lnSpc>
              <a:spcBef>
                <a:spcPct val="20000"/>
              </a:spcBef>
              <a:spcAft>
                <a:spcPct val="0"/>
              </a:spcAft>
              <a:buChar char="»"/>
              <a:defRPr sz="1600">
                <a:solidFill>
                  <a:schemeClr val="tx1"/>
                </a:solidFill>
                <a:latin typeface="Rockwell Std Light" pitchFamily="18" charset="0"/>
                <a:ea typeface="ヒラギノ角ゴ Pro W3"/>
                <a:cs typeface="ヒラギノ角ゴ Pro W3"/>
              </a:defRPr>
            </a:lvl9pPr>
          </a:lstStyle>
          <a:p>
            <a:pPr>
              <a:lnSpc>
                <a:spcPct val="100000"/>
              </a:lnSpc>
              <a:spcBef>
                <a:spcPct val="0"/>
              </a:spcBef>
              <a:buFontTx/>
              <a:buNone/>
              <a:defRPr/>
            </a:pPr>
            <a:r>
              <a:rPr lang="sv-SE" altLang="sv-SE" sz="1800" dirty="0">
                <a:latin typeface="+mn-lt"/>
              </a:rPr>
              <a:t>nödvändiga</a:t>
            </a:r>
          </a:p>
        </p:txBody>
      </p:sp>
      <p:sp>
        <p:nvSpPr>
          <p:cNvPr id="21" name="Rektangel 22"/>
          <p:cNvSpPr>
            <a:spLocks noChangeArrowheads="1"/>
          </p:cNvSpPr>
          <p:nvPr/>
        </p:nvSpPr>
        <p:spPr bwMode="auto">
          <a:xfrm>
            <a:off x="5907911" y="1806791"/>
            <a:ext cx="15311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20000"/>
              </a:spcBef>
              <a:buChar char="•"/>
              <a:defRPr sz="2800">
                <a:solidFill>
                  <a:schemeClr val="tx1"/>
                </a:solidFill>
                <a:latin typeface="Rockwell Std Light" pitchFamily="18" charset="0"/>
                <a:ea typeface="ヒラギノ角ゴ Pro W3"/>
                <a:cs typeface="ヒラギノ角ゴ Pro W3"/>
              </a:defRPr>
            </a:lvl1pPr>
            <a:lvl2pPr marL="742950" indent="-285750">
              <a:lnSpc>
                <a:spcPct val="90000"/>
              </a:lnSpc>
              <a:spcBef>
                <a:spcPct val="20000"/>
              </a:spcBef>
              <a:buChar char="–"/>
              <a:defRPr sz="2400">
                <a:solidFill>
                  <a:schemeClr val="tx1"/>
                </a:solidFill>
                <a:latin typeface="Rockwell Std Light" pitchFamily="18" charset="0"/>
                <a:ea typeface="ヒラギノ角ゴ Pro W3"/>
                <a:cs typeface="ヒラギノ角ゴ Pro W3"/>
              </a:defRPr>
            </a:lvl2pPr>
            <a:lvl3pPr marL="1143000" indent="-228600">
              <a:lnSpc>
                <a:spcPct val="90000"/>
              </a:lnSpc>
              <a:spcBef>
                <a:spcPct val="20000"/>
              </a:spcBef>
              <a:buChar char="•"/>
              <a:defRPr sz="2000">
                <a:solidFill>
                  <a:schemeClr val="tx1"/>
                </a:solidFill>
                <a:latin typeface="Rockwell Std Light" pitchFamily="18" charset="0"/>
                <a:ea typeface="ヒラギノ角ゴ Pro W3"/>
                <a:cs typeface="ヒラギノ角ゴ Pro W3"/>
              </a:defRPr>
            </a:lvl3pPr>
            <a:lvl4pPr marL="1600200" indent="-228600">
              <a:lnSpc>
                <a:spcPct val="90000"/>
              </a:lnSpc>
              <a:spcBef>
                <a:spcPct val="20000"/>
              </a:spcBef>
              <a:buChar char="–"/>
              <a:defRPr>
                <a:solidFill>
                  <a:schemeClr val="tx1"/>
                </a:solidFill>
                <a:latin typeface="Rockwell Std Light" pitchFamily="18" charset="0"/>
                <a:ea typeface="ヒラギノ角ゴ Pro W3"/>
                <a:cs typeface="ヒラギノ角ゴ Pro W3"/>
              </a:defRPr>
            </a:lvl4pPr>
            <a:lvl5pPr marL="2057400" indent="-228600">
              <a:lnSpc>
                <a:spcPct val="90000"/>
              </a:lnSpc>
              <a:spcBef>
                <a:spcPct val="20000"/>
              </a:spcBef>
              <a:buChar char="»"/>
              <a:defRPr sz="1600">
                <a:solidFill>
                  <a:schemeClr val="tx1"/>
                </a:solidFill>
                <a:latin typeface="Rockwell Std Light" pitchFamily="18" charset="0"/>
                <a:ea typeface="ヒラギノ角ゴ Pro W3"/>
                <a:cs typeface="ヒラギノ角ゴ Pro W3"/>
              </a:defRPr>
            </a:lvl5pPr>
            <a:lvl6pPr marL="2514600" indent="-228600" eaLnBrk="0" fontAlgn="base" hangingPunct="0">
              <a:lnSpc>
                <a:spcPct val="90000"/>
              </a:lnSpc>
              <a:spcBef>
                <a:spcPct val="20000"/>
              </a:spcBef>
              <a:spcAft>
                <a:spcPct val="0"/>
              </a:spcAft>
              <a:buChar char="»"/>
              <a:defRPr sz="1600">
                <a:solidFill>
                  <a:schemeClr val="tx1"/>
                </a:solidFill>
                <a:latin typeface="Rockwell Std Light" pitchFamily="18" charset="0"/>
                <a:ea typeface="ヒラギノ角ゴ Pro W3"/>
                <a:cs typeface="ヒラギノ角ゴ Pro W3"/>
              </a:defRPr>
            </a:lvl6pPr>
            <a:lvl7pPr marL="2971800" indent="-228600" eaLnBrk="0" fontAlgn="base" hangingPunct="0">
              <a:lnSpc>
                <a:spcPct val="90000"/>
              </a:lnSpc>
              <a:spcBef>
                <a:spcPct val="20000"/>
              </a:spcBef>
              <a:spcAft>
                <a:spcPct val="0"/>
              </a:spcAft>
              <a:buChar char="»"/>
              <a:defRPr sz="1600">
                <a:solidFill>
                  <a:schemeClr val="tx1"/>
                </a:solidFill>
                <a:latin typeface="Rockwell Std Light" pitchFamily="18" charset="0"/>
                <a:ea typeface="ヒラギノ角ゴ Pro W3"/>
                <a:cs typeface="ヒラギノ角ゴ Pro W3"/>
              </a:defRPr>
            </a:lvl7pPr>
            <a:lvl8pPr marL="3429000" indent="-228600" eaLnBrk="0" fontAlgn="base" hangingPunct="0">
              <a:lnSpc>
                <a:spcPct val="90000"/>
              </a:lnSpc>
              <a:spcBef>
                <a:spcPct val="20000"/>
              </a:spcBef>
              <a:spcAft>
                <a:spcPct val="0"/>
              </a:spcAft>
              <a:buChar char="»"/>
              <a:defRPr sz="1600">
                <a:solidFill>
                  <a:schemeClr val="tx1"/>
                </a:solidFill>
                <a:latin typeface="Rockwell Std Light" pitchFamily="18" charset="0"/>
                <a:ea typeface="ヒラギノ角ゴ Pro W3"/>
                <a:cs typeface="ヒラギノ角ゴ Pro W3"/>
              </a:defRPr>
            </a:lvl8pPr>
            <a:lvl9pPr marL="3886200" indent="-228600" eaLnBrk="0" fontAlgn="base" hangingPunct="0">
              <a:lnSpc>
                <a:spcPct val="90000"/>
              </a:lnSpc>
              <a:spcBef>
                <a:spcPct val="20000"/>
              </a:spcBef>
              <a:spcAft>
                <a:spcPct val="0"/>
              </a:spcAft>
              <a:buChar char="»"/>
              <a:defRPr sz="1600">
                <a:solidFill>
                  <a:schemeClr val="tx1"/>
                </a:solidFill>
                <a:latin typeface="Rockwell Std Light" pitchFamily="18" charset="0"/>
                <a:ea typeface="ヒラギノ角ゴ Pro W3"/>
                <a:cs typeface="ヒラギノ角ゴ Pro W3"/>
              </a:defRPr>
            </a:lvl9pPr>
          </a:lstStyle>
          <a:p>
            <a:pPr>
              <a:lnSpc>
                <a:spcPct val="100000"/>
              </a:lnSpc>
              <a:spcBef>
                <a:spcPct val="0"/>
              </a:spcBef>
              <a:buFontTx/>
              <a:buNone/>
              <a:defRPr/>
            </a:pPr>
            <a:r>
              <a:rPr lang="sv-SE" altLang="sv-SE" sz="1800" dirty="0">
                <a:solidFill>
                  <a:srgbClr val="000000"/>
                </a:solidFill>
                <a:latin typeface="+mn-lt"/>
              </a:rPr>
              <a:t>förväntningar</a:t>
            </a:r>
            <a:endParaRPr lang="sv-SE" altLang="sv-SE" sz="1800" dirty="0">
              <a:latin typeface="+mn-lt"/>
            </a:endParaRPr>
          </a:p>
        </p:txBody>
      </p:sp>
      <p:sp>
        <p:nvSpPr>
          <p:cNvPr id="22" name="textruta 21"/>
          <p:cNvSpPr txBox="1"/>
          <p:nvPr/>
        </p:nvSpPr>
        <p:spPr>
          <a:xfrm>
            <a:off x="2061756" y="1978947"/>
            <a:ext cx="1018227" cy="369332"/>
          </a:xfrm>
          <a:prstGeom prst="rect">
            <a:avLst/>
          </a:prstGeom>
          <a:noFill/>
        </p:spPr>
        <p:txBody>
          <a:bodyPr wrap="none">
            <a:spAutoFit/>
          </a:bodyPr>
          <a:lstStyle/>
          <a:p>
            <a:pPr>
              <a:defRPr/>
            </a:pPr>
            <a:r>
              <a:rPr lang="sv-SE" dirty="0"/>
              <a:t>trygghet</a:t>
            </a:r>
          </a:p>
        </p:txBody>
      </p:sp>
      <p:sp>
        <p:nvSpPr>
          <p:cNvPr id="23" name="textruta 22"/>
          <p:cNvSpPr txBox="1"/>
          <p:nvPr/>
        </p:nvSpPr>
        <p:spPr>
          <a:xfrm>
            <a:off x="2067966" y="1389700"/>
            <a:ext cx="1377300" cy="369332"/>
          </a:xfrm>
          <a:prstGeom prst="rect">
            <a:avLst/>
          </a:prstGeom>
          <a:noFill/>
        </p:spPr>
        <p:txBody>
          <a:bodyPr wrap="none">
            <a:spAutoFit/>
          </a:bodyPr>
          <a:lstStyle/>
          <a:p>
            <a:pPr>
              <a:defRPr/>
            </a:pPr>
            <a:r>
              <a:rPr lang="sv-SE" dirty="0"/>
              <a:t>gemenskap</a:t>
            </a:r>
          </a:p>
        </p:txBody>
      </p:sp>
      <p:sp>
        <p:nvSpPr>
          <p:cNvPr id="2" name="textruta 1"/>
          <p:cNvSpPr txBox="1"/>
          <p:nvPr/>
        </p:nvSpPr>
        <p:spPr>
          <a:xfrm>
            <a:off x="5363305" y="1248188"/>
            <a:ext cx="787395" cy="369332"/>
          </a:xfrm>
          <a:prstGeom prst="rect">
            <a:avLst/>
          </a:prstGeom>
          <a:noFill/>
        </p:spPr>
        <p:txBody>
          <a:bodyPr wrap="none" rtlCol="0">
            <a:spAutoFit/>
          </a:bodyPr>
          <a:lstStyle/>
          <a:p>
            <a:r>
              <a:rPr lang="sv-SE" dirty="0"/>
              <a:t>ramar</a:t>
            </a:r>
          </a:p>
        </p:txBody>
      </p:sp>
      <p:sp>
        <p:nvSpPr>
          <p:cNvPr id="3" name="textruta 2"/>
          <p:cNvSpPr txBox="1"/>
          <p:nvPr/>
        </p:nvSpPr>
        <p:spPr>
          <a:xfrm>
            <a:off x="1468740" y="4370699"/>
            <a:ext cx="1608133" cy="369332"/>
          </a:xfrm>
          <a:prstGeom prst="rect">
            <a:avLst/>
          </a:prstGeom>
          <a:noFill/>
        </p:spPr>
        <p:txBody>
          <a:bodyPr wrap="none" rtlCol="0">
            <a:spAutoFit/>
          </a:bodyPr>
          <a:lstStyle/>
          <a:p>
            <a:r>
              <a:rPr lang="sv-SE" dirty="0"/>
              <a:t>diskriminering</a:t>
            </a:r>
            <a:endParaRPr lang="sv-SE" sz="1500" dirty="0"/>
          </a:p>
        </p:txBody>
      </p:sp>
      <p:sp>
        <p:nvSpPr>
          <p:cNvPr id="4" name="textruta 3"/>
          <p:cNvSpPr txBox="1"/>
          <p:nvPr/>
        </p:nvSpPr>
        <p:spPr>
          <a:xfrm>
            <a:off x="4760206" y="3945974"/>
            <a:ext cx="1326004" cy="369332"/>
          </a:xfrm>
          <a:prstGeom prst="rect">
            <a:avLst/>
          </a:prstGeom>
          <a:noFill/>
        </p:spPr>
        <p:txBody>
          <a:bodyPr wrap="none" rtlCol="0">
            <a:spAutoFit/>
          </a:bodyPr>
          <a:lstStyle/>
          <a:p>
            <a:r>
              <a:rPr lang="sv-SE" dirty="0"/>
              <a:t>omedvetna</a:t>
            </a:r>
          </a:p>
        </p:txBody>
      </p:sp>
      <p:sp>
        <p:nvSpPr>
          <p:cNvPr id="19" name="Ellips 18"/>
          <p:cNvSpPr/>
          <p:nvPr/>
        </p:nvSpPr>
        <p:spPr>
          <a:xfrm>
            <a:off x="3445076" y="1917010"/>
            <a:ext cx="2268252" cy="1728192"/>
          </a:xfrm>
          <a:prstGeom prst="ellipse">
            <a:avLst/>
          </a:prstGeom>
          <a:solidFill>
            <a:schemeClr val="bg1"/>
          </a:solidFill>
          <a:ln w="76200">
            <a:solidFill>
              <a:srgbClr val="A818A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sz="2100" dirty="0">
                <a:solidFill>
                  <a:schemeClr val="tx1"/>
                </a:solidFill>
              </a:rPr>
              <a:t>Vad är normer?</a:t>
            </a:r>
          </a:p>
        </p:txBody>
      </p:sp>
      <p:sp>
        <p:nvSpPr>
          <p:cNvPr id="20" name="Ellips 19"/>
          <p:cNvSpPr/>
          <p:nvPr/>
        </p:nvSpPr>
        <p:spPr>
          <a:xfrm>
            <a:off x="3387006" y="1670311"/>
            <a:ext cx="2375824" cy="2265837"/>
          </a:xfrm>
          <a:prstGeom prst="ellipse">
            <a:avLst/>
          </a:prstGeom>
          <a:solidFill>
            <a:schemeClr val="bg1"/>
          </a:solidFill>
          <a:ln w="762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sz="3000" dirty="0">
                <a:solidFill>
                  <a:schemeClr val="tx1"/>
                </a:solidFill>
              </a:rPr>
              <a:t>Vad är normer?</a:t>
            </a:r>
          </a:p>
        </p:txBody>
      </p:sp>
      <p:sp>
        <p:nvSpPr>
          <p:cNvPr id="5" name="textruta 4"/>
          <p:cNvSpPr txBox="1"/>
          <p:nvPr/>
        </p:nvSpPr>
        <p:spPr>
          <a:xfrm>
            <a:off x="1052567" y="3941746"/>
            <a:ext cx="1172116" cy="369332"/>
          </a:xfrm>
          <a:prstGeom prst="rect">
            <a:avLst/>
          </a:prstGeom>
          <a:noFill/>
        </p:spPr>
        <p:txBody>
          <a:bodyPr wrap="none" rtlCol="0">
            <a:spAutoFit/>
          </a:bodyPr>
          <a:lstStyle/>
          <a:p>
            <a:r>
              <a:rPr lang="sv-SE" dirty="0"/>
              <a:t>privilegier</a:t>
            </a:r>
          </a:p>
        </p:txBody>
      </p:sp>
    </p:spTree>
    <p:extLst>
      <p:ext uri="{BB962C8B-B14F-4D97-AF65-F5344CB8AC3E}">
        <p14:creationId xmlns:p14="http://schemas.microsoft.com/office/powerpoint/2010/main" val="3315467949"/>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1725283" y="112713"/>
            <a:ext cx="4538992" cy="863600"/>
          </a:xfrm>
        </p:spPr>
        <p:txBody>
          <a:bodyPr>
            <a:normAutofit/>
          </a:bodyPr>
          <a:lstStyle/>
          <a:p>
            <a:pPr algn="l"/>
            <a:r>
              <a:rPr lang="sv-SE" sz="2400" dirty="0">
                <a:solidFill>
                  <a:srgbClr val="FF0000"/>
                </a:solidFill>
                <a:latin typeface="Rockwell Std" pitchFamily="18" charset="0"/>
              </a:rPr>
              <a:t>Normers konsekvenser hänger ihop med makt</a:t>
            </a:r>
          </a:p>
        </p:txBody>
      </p:sp>
      <p:sp>
        <p:nvSpPr>
          <p:cNvPr id="3" name="Platshållare för innehåll 2"/>
          <p:cNvSpPr>
            <a:spLocks noGrp="1"/>
          </p:cNvSpPr>
          <p:nvPr>
            <p:ph idx="4294967295"/>
          </p:nvPr>
        </p:nvSpPr>
        <p:spPr>
          <a:xfrm>
            <a:off x="0" y="1250950"/>
            <a:ext cx="6172200" cy="3646488"/>
          </a:xfrm>
        </p:spPr>
        <p:txBody>
          <a:bodyPr>
            <a:noAutofit/>
          </a:bodyPr>
          <a:lstStyle/>
          <a:p>
            <a:pPr marL="0" indent="0">
              <a:lnSpc>
                <a:spcPct val="150000"/>
              </a:lnSpc>
              <a:buNone/>
            </a:pPr>
            <a:endParaRPr lang="sv-SE" sz="1800" dirty="0">
              <a:latin typeface="Rockwell Std Light" pitchFamily="18" charset="0"/>
            </a:endParaRPr>
          </a:p>
          <a:p>
            <a:endParaRPr lang="sv-SE" sz="1200" dirty="0"/>
          </a:p>
        </p:txBody>
      </p:sp>
      <p:graphicFrame>
        <p:nvGraphicFramePr>
          <p:cNvPr id="4" name="Diagram 3"/>
          <p:cNvGraphicFramePr/>
          <p:nvPr>
            <p:extLst/>
          </p:nvPr>
        </p:nvGraphicFramePr>
        <p:xfrm>
          <a:off x="1077126" y="785004"/>
          <a:ext cx="7169727" cy="4278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291443"/>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Normer kopplade till diskrimineringsgrunderna</a:t>
            </a:r>
            <a:endParaRPr lang="sv-SE" dirty="0"/>
          </a:p>
        </p:txBody>
      </p:sp>
      <p:sp>
        <p:nvSpPr>
          <p:cNvPr id="3" name="Platshållare för innehåll 2"/>
          <p:cNvSpPr>
            <a:spLocks noGrp="1"/>
          </p:cNvSpPr>
          <p:nvPr>
            <p:ph idx="1"/>
          </p:nvPr>
        </p:nvSpPr>
        <p:spPr>
          <a:xfrm>
            <a:off x="143124" y="1825365"/>
            <a:ext cx="4559890" cy="3215762"/>
          </a:xfrm>
        </p:spPr>
        <p:txBody>
          <a:bodyPr/>
          <a:lstStyle/>
          <a:p>
            <a:pPr marL="285750" indent="-285750">
              <a:buFont typeface="Arial" panose="020B0604020202020204" pitchFamily="34" charset="0"/>
              <a:buChar char="•"/>
            </a:pPr>
            <a:r>
              <a:rPr lang="sv-SE" dirty="0" smtClean="0"/>
              <a:t>Könsnorm eller maskulinitetsnorm </a:t>
            </a:r>
            <a:r>
              <a:rPr lang="sv-SE" dirty="0"/>
              <a:t>– Kön</a:t>
            </a:r>
          </a:p>
          <a:p>
            <a:pPr marL="285750" indent="-285750">
              <a:buFont typeface="Arial" panose="020B0604020202020204" pitchFamily="34" charset="0"/>
              <a:buChar char="•"/>
            </a:pPr>
            <a:r>
              <a:rPr lang="sv-SE" dirty="0" smtClean="0"/>
              <a:t>Vithets- eller svenskhetsnorm </a:t>
            </a:r>
            <a:r>
              <a:rPr lang="sv-SE" dirty="0"/>
              <a:t>– </a:t>
            </a:r>
            <a:r>
              <a:rPr lang="sv-SE" dirty="0" smtClean="0"/>
              <a:t>Etnisk tillhörighet</a:t>
            </a:r>
            <a:endParaRPr lang="sv-SE" dirty="0"/>
          </a:p>
          <a:p>
            <a:pPr marL="285750" indent="-285750">
              <a:buFont typeface="Arial" panose="020B0604020202020204" pitchFamily="34" charset="0"/>
              <a:buChar char="•"/>
            </a:pPr>
            <a:r>
              <a:rPr lang="sv-SE" dirty="0"/>
              <a:t>Den sekulära normen – Religion eller annan trosuppfattning</a:t>
            </a:r>
          </a:p>
          <a:p>
            <a:pPr marL="285750" indent="-285750">
              <a:buFont typeface="Arial" panose="020B0604020202020204" pitchFamily="34" charset="0"/>
              <a:buChar char="•"/>
            </a:pPr>
            <a:r>
              <a:rPr lang="sv-SE" b="1" dirty="0" smtClean="0"/>
              <a:t>Funktionsnorm </a:t>
            </a:r>
            <a:r>
              <a:rPr lang="sv-SE" b="1" dirty="0"/>
              <a:t>– Funktionsnedsättning</a:t>
            </a:r>
          </a:p>
          <a:p>
            <a:pPr marL="285750" indent="-285750">
              <a:buFont typeface="Arial" panose="020B0604020202020204" pitchFamily="34" charset="0"/>
              <a:buChar char="•"/>
            </a:pPr>
            <a:r>
              <a:rPr lang="sv-SE" dirty="0"/>
              <a:t>Heteronorm – Sexuell läggning</a:t>
            </a:r>
          </a:p>
          <a:p>
            <a:pPr marL="285750" indent="-285750">
              <a:buFont typeface="Arial" panose="020B0604020202020204" pitchFamily="34" charset="0"/>
              <a:buChar char="•"/>
            </a:pPr>
            <a:r>
              <a:rPr lang="sv-SE" dirty="0" smtClean="0"/>
              <a:t>CIS-norm eller tvåkönsnormen - Könsidentitet eller uttryck</a:t>
            </a:r>
          </a:p>
          <a:p>
            <a:pPr marL="285750" indent="-285750">
              <a:buFont typeface="Arial" panose="020B0604020202020204" pitchFamily="34" charset="0"/>
              <a:buChar char="•"/>
            </a:pPr>
            <a:r>
              <a:rPr lang="sv-SE" b="1" dirty="0" smtClean="0"/>
              <a:t>Vuxen eller medelåldersnorm – Ålder</a:t>
            </a:r>
          </a:p>
        </p:txBody>
      </p:sp>
      <p:pic>
        <p:nvPicPr>
          <p:cNvPr id="5" name="Platshållare för bild 4"/>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3637" r="3637"/>
          <a:stretch>
            <a:fillRect/>
          </a:stretch>
        </p:blipFill>
        <p:spPr/>
      </p:pic>
    </p:spTree>
    <p:extLst>
      <p:ext uri="{BB962C8B-B14F-4D97-AF65-F5344CB8AC3E}">
        <p14:creationId xmlns:p14="http://schemas.microsoft.com/office/powerpoint/2010/main" val="1747486864"/>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2311598" y="1923679"/>
            <a:ext cx="1531188" cy="646331"/>
          </a:xfrm>
          <a:prstGeom prst="rect">
            <a:avLst/>
          </a:prstGeom>
          <a:noFill/>
        </p:spPr>
        <p:txBody>
          <a:bodyPr wrap="none" rtlCol="0">
            <a:spAutoFit/>
          </a:bodyPr>
          <a:lstStyle/>
          <a:p>
            <a:pPr algn="ctr"/>
            <a:r>
              <a:rPr lang="sv-SE" dirty="0">
                <a:solidFill>
                  <a:schemeClr val="bg1"/>
                </a:solidFill>
              </a:rPr>
              <a:t>Normens </a:t>
            </a:r>
          </a:p>
          <a:p>
            <a:pPr algn="ctr"/>
            <a:r>
              <a:rPr lang="sv-SE" dirty="0">
                <a:solidFill>
                  <a:schemeClr val="bg1"/>
                </a:solidFill>
              </a:rPr>
              <a:t>komponenter</a:t>
            </a:r>
          </a:p>
        </p:txBody>
      </p:sp>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2924" y="43210"/>
            <a:ext cx="4884550" cy="2635164"/>
          </a:xfrm>
          <a:prstGeom prst="rect">
            <a:avLst/>
          </a:prstGeom>
        </p:spPr>
      </p:pic>
      <p:sp>
        <p:nvSpPr>
          <p:cNvPr id="7" name="Rektangel 6"/>
          <p:cNvSpPr/>
          <p:nvPr/>
        </p:nvSpPr>
        <p:spPr>
          <a:xfrm>
            <a:off x="1194287" y="2561245"/>
            <a:ext cx="3429000" cy="1200329"/>
          </a:xfrm>
          <a:prstGeom prst="rect">
            <a:avLst/>
          </a:prstGeom>
        </p:spPr>
        <p:txBody>
          <a:bodyPr>
            <a:spAutoFit/>
          </a:bodyPr>
          <a:lstStyle/>
          <a:p>
            <a:endParaRPr lang="sv-SE" b="1" dirty="0"/>
          </a:p>
          <a:p>
            <a:pPr marL="214313" indent="-214313">
              <a:buFont typeface="Arial" panose="020B0604020202020204" pitchFamily="34" charset="0"/>
              <a:buChar char="•"/>
            </a:pPr>
            <a:r>
              <a:rPr lang="sv-SE" dirty="0"/>
              <a:t>Det som anses vara normalt</a:t>
            </a:r>
          </a:p>
          <a:p>
            <a:pPr marL="214313" indent="-214313">
              <a:buFont typeface="Arial" panose="020B0604020202020204" pitchFamily="34" charset="0"/>
              <a:buChar char="•"/>
            </a:pPr>
            <a:r>
              <a:rPr lang="sv-SE" dirty="0"/>
              <a:t>Det som anses vara vanligt</a:t>
            </a:r>
          </a:p>
          <a:p>
            <a:pPr marL="214313" indent="-214313">
              <a:buFont typeface="Arial" panose="020B0604020202020204" pitchFamily="34" charset="0"/>
              <a:buChar char="•"/>
            </a:pPr>
            <a:r>
              <a:rPr lang="sv-SE" dirty="0"/>
              <a:t>Det som anses önskvärt</a:t>
            </a:r>
          </a:p>
        </p:txBody>
      </p:sp>
      <p:sp>
        <p:nvSpPr>
          <p:cNvPr id="8" name="textruta 7"/>
          <p:cNvSpPr txBox="1"/>
          <p:nvPr/>
        </p:nvSpPr>
        <p:spPr>
          <a:xfrm>
            <a:off x="3719604" y="341496"/>
            <a:ext cx="1531188" cy="646331"/>
          </a:xfrm>
          <a:prstGeom prst="rect">
            <a:avLst/>
          </a:prstGeom>
          <a:noFill/>
        </p:spPr>
        <p:txBody>
          <a:bodyPr wrap="none" rtlCol="0">
            <a:spAutoFit/>
          </a:bodyPr>
          <a:lstStyle/>
          <a:p>
            <a:r>
              <a:rPr lang="sv-SE" dirty="0">
                <a:solidFill>
                  <a:schemeClr val="bg1"/>
                </a:solidFill>
              </a:rPr>
              <a:t>Normers </a:t>
            </a:r>
            <a:endParaRPr lang="sv-SE" dirty="0" smtClean="0">
              <a:solidFill>
                <a:schemeClr val="bg1"/>
              </a:solidFill>
            </a:endParaRPr>
          </a:p>
          <a:p>
            <a:r>
              <a:rPr lang="sv-SE" dirty="0" smtClean="0">
                <a:solidFill>
                  <a:schemeClr val="bg1"/>
                </a:solidFill>
              </a:rPr>
              <a:t>komponenter</a:t>
            </a:r>
            <a:endParaRPr lang="sv-SE" dirty="0">
              <a:solidFill>
                <a:schemeClr val="bg1"/>
              </a:solidFill>
            </a:endParaRPr>
          </a:p>
        </p:txBody>
      </p:sp>
      <p:sp>
        <p:nvSpPr>
          <p:cNvPr id="9" name="Rektangel 8"/>
          <p:cNvSpPr/>
          <p:nvPr/>
        </p:nvSpPr>
        <p:spPr>
          <a:xfrm>
            <a:off x="3627834" y="3451191"/>
            <a:ext cx="3429000" cy="1200329"/>
          </a:xfrm>
          <a:prstGeom prst="rect">
            <a:avLst/>
          </a:prstGeom>
        </p:spPr>
        <p:txBody>
          <a:bodyPr>
            <a:spAutoFit/>
          </a:bodyPr>
          <a:lstStyle/>
          <a:p>
            <a:endParaRPr lang="sv-SE" b="1" dirty="0"/>
          </a:p>
          <a:p>
            <a:pPr marL="214313" indent="-214313">
              <a:buFont typeface="Arial" panose="020B0604020202020204" pitchFamily="34" charset="0"/>
              <a:buChar char="•"/>
            </a:pPr>
            <a:r>
              <a:rPr lang="sv-SE" dirty="0"/>
              <a:t>Handlingar</a:t>
            </a:r>
          </a:p>
          <a:p>
            <a:pPr marL="214313" indent="-214313">
              <a:buFont typeface="Arial" panose="020B0604020202020204" pitchFamily="34" charset="0"/>
              <a:buChar char="•"/>
            </a:pPr>
            <a:r>
              <a:rPr lang="sv-SE" dirty="0"/>
              <a:t>Livsval</a:t>
            </a:r>
          </a:p>
          <a:p>
            <a:pPr marL="214313" indent="-214313">
              <a:buFont typeface="Arial" panose="020B0604020202020204" pitchFamily="34" charset="0"/>
              <a:buChar char="•"/>
            </a:pPr>
            <a:r>
              <a:rPr lang="sv-SE" dirty="0"/>
              <a:t>Vanor och rutiner</a:t>
            </a:r>
          </a:p>
        </p:txBody>
      </p:sp>
      <p:sp>
        <p:nvSpPr>
          <p:cNvPr id="10" name="Rektangel 9"/>
          <p:cNvSpPr/>
          <p:nvPr/>
        </p:nvSpPr>
        <p:spPr>
          <a:xfrm>
            <a:off x="5575248" y="2807271"/>
            <a:ext cx="3429000" cy="2031325"/>
          </a:xfrm>
          <a:prstGeom prst="rect">
            <a:avLst/>
          </a:prstGeom>
        </p:spPr>
        <p:txBody>
          <a:bodyPr>
            <a:spAutoFit/>
          </a:bodyPr>
          <a:lstStyle/>
          <a:p>
            <a:pPr marL="214313" indent="-214313">
              <a:buFont typeface="Arial" panose="020B0604020202020204" pitchFamily="34" charset="0"/>
              <a:buChar char="•"/>
            </a:pPr>
            <a:r>
              <a:rPr lang="sv-SE" dirty="0"/>
              <a:t>Fysiska miljöer som byggnader, utemiljöer och liknande.</a:t>
            </a:r>
          </a:p>
          <a:p>
            <a:pPr marL="214313" indent="-214313">
              <a:buFont typeface="Arial" panose="020B0604020202020204" pitchFamily="34" charset="0"/>
              <a:buChar char="•"/>
            </a:pPr>
            <a:r>
              <a:rPr lang="sv-SE" dirty="0"/>
              <a:t>Lagar och regler</a:t>
            </a:r>
          </a:p>
          <a:p>
            <a:pPr marL="214313" indent="-214313">
              <a:buFont typeface="Arial" panose="020B0604020202020204" pitchFamily="34" charset="0"/>
              <a:buChar char="•"/>
            </a:pPr>
            <a:r>
              <a:rPr lang="sv-SE" dirty="0"/>
              <a:t>Politiska styrdokument</a:t>
            </a:r>
          </a:p>
          <a:p>
            <a:pPr marL="214313" indent="-214313">
              <a:buFont typeface="Arial" panose="020B0604020202020204" pitchFamily="34" charset="0"/>
              <a:buChar char="•"/>
            </a:pPr>
            <a:r>
              <a:rPr lang="sv-SE" dirty="0"/>
              <a:t>Rutiner i en </a:t>
            </a:r>
            <a:r>
              <a:rPr lang="sv-SE" dirty="0" smtClean="0"/>
              <a:t>verksamhet</a:t>
            </a:r>
          </a:p>
          <a:p>
            <a:pPr marL="214313" indent="-214313">
              <a:buFont typeface="Arial" panose="020B0604020202020204" pitchFamily="34" charset="0"/>
              <a:buChar char="•"/>
            </a:pPr>
            <a:r>
              <a:rPr lang="sv-SE" dirty="0" smtClean="0"/>
              <a:t>Varor och tjänster</a:t>
            </a:r>
            <a:endParaRPr lang="sv-SE" dirty="0"/>
          </a:p>
        </p:txBody>
      </p:sp>
      <p:cxnSp>
        <p:nvCxnSpPr>
          <p:cNvPr id="12" name="Rak pil 11"/>
          <p:cNvCxnSpPr/>
          <p:nvPr/>
        </p:nvCxnSpPr>
        <p:spPr>
          <a:xfrm>
            <a:off x="2627784" y="2561244"/>
            <a:ext cx="0" cy="2523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Rak pil 15"/>
          <p:cNvCxnSpPr/>
          <p:nvPr/>
        </p:nvCxnSpPr>
        <p:spPr>
          <a:xfrm>
            <a:off x="4485198" y="2561245"/>
            <a:ext cx="1" cy="9002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Rak pil 18"/>
          <p:cNvCxnSpPr/>
          <p:nvPr/>
        </p:nvCxnSpPr>
        <p:spPr>
          <a:xfrm>
            <a:off x="6329604" y="2561244"/>
            <a:ext cx="0" cy="2523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6810691"/>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Vuxennorm</a:t>
            </a:r>
            <a:endParaRPr lang="sv-SE" dirty="0"/>
          </a:p>
        </p:txBody>
      </p:sp>
      <p:sp>
        <p:nvSpPr>
          <p:cNvPr id="5" name="Platshållare för innehåll 4"/>
          <p:cNvSpPr>
            <a:spLocks noGrp="1"/>
          </p:cNvSpPr>
          <p:nvPr>
            <p:ph idx="1"/>
          </p:nvPr>
        </p:nvSpPr>
        <p:spPr/>
        <p:txBody>
          <a:bodyPr/>
          <a:lstStyle/>
          <a:p>
            <a:pPr marL="342900" indent="-342900">
              <a:buFont typeface="Arial" panose="020B0604020202020204" pitchFamily="34" charset="0"/>
              <a:buChar char="•"/>
            </a:pPr>
            <a:r>
              <a:rPr lang="sv-SE" dirty="0"/>
              <a:t>Vuxna har mer makt</a:t>
            </a:r>
            <a:br>
              <a:rPr lang="sv-SE" dirty="0"/>
            </a:br>
            <a:r>
              <a:rPr lang="sv-SE" dirty="0"/>
              <a:t>än barn och unga</a:t>
            </a:r>
          </a:p>
          <a:p>
            <a:pPr marL="342900" indent="-342900">
              <a:buFont typeface="Arial" panose="020B0604020202020204" pitchFamily="34" charset="0"/>
              <a:buChar char="•"/>
            </a:pPr>
            <a:r>
              <a:rPr lang="sv-SE" dirty="0"/>
              <a:t>Äldre har mindre makt</a:t>
            </a:r>
          </a:p>
        </p:txBody>
      </p:sp>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5860" y="0"/>
            <a:ext cx="4284810" cy="5143500"/>
          </a:xfrm>
          <a:prstGeom prst="rect">
            <a:avLst/>
          </a:prstGeom>
        </p:spPr>
      </p:pic>
    </p:spTree>
    <p:extLst>
      <p:ext uri="{BB962C8B-B14F-4D97-AF65-F5344CB8AC3E}">
        <p14:creationId xmlns:p14="http://schemas.microsoft.com/office/powerpoint/2010/main" val="4190569843"/>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Funktionsnorm</a:t>
            </a:r>
            <a:endParaRPr lang="sv-SE" dirty="0"/>
          </a:p>
        </p:txBody>
      </p:sp>
      <p:sp>
        <p:nvSpPr>
          <p:cNvPr id="5" name="Platshållare för innehåll 4"/>
          <p:cNvSpPr>
            <a:spLocks noGrp="1"/>
          </p:cNvSpPr>
          <p:nvPr>
            <p:ph idx="1"/>
          </p:nvPr>
        </p:nvSpPr>
        <p:spPr/>
        <p:txBody>
          <a:bodyPr/>
          <a:lstStyle/>
          <a:p>
            <a:pPr marL="342900" indent="-342900">
              <a:buFont typeface="Arial" panose="020B0604020202020204" pitchFamily="34" charset="0"/>
              <a:buChar char="•"/>
            </a:pPr>
            <a:r>
              <a:rPr lang="sv-SE" dirty="0"/>
              <a:t>Allas kroppar och hjärnor</a:t>
            </a:r>
            <a:br>
              <a:rPr lang="sv-SE" dirty="0"/>
            </a:br>
            <a:r>
              <a:rPr lang="sv-SE" dirty="0"/>
              <a:t>ska funka på precis samma sätt</a:t>
            </a:r>
          </a:p>
          <a:p>
            <a:pPr marL="342900" indent="-342900">
              <a:buFont typeface="Arial" panose="020B0604020202020204" pitchFamily="34" charset="0"/>
              <a:buChar char="•"/>
            </a:pPr>
            <a:r>
              <a:rPr lang="sv-SE" dirty="0"/>
              <a:t>Olika kroppar har olika värde</a:t>
            </a:r>
          </a:p>
          <a:p>
            <a:pPr marL="342900" indent="-342900">
              <a:buFont typeface="Arial" panose="020B0604020202020204" pitchFamily="34" charset="0"/>
              <a:buChar char="•"/>
            </a:pPr>
            <a:r>
              <a:rPr lang="sv-SE" dirty="0"/>
              <a:t>Gå på två ben, full rörlighet i </a:t>
            </a:r>
            <a:br>
              <a:rPr lang="sv-SE" dirty="0"/>
            </a:br>
            <a:r>
              <a:rPr lang="sv-SE" dirty="0"/>
              <a:t>fingrarna, se och urskilja text </a:t>
            </a:r>
            <a:br>
              <a:rPr lang="sv-SE" dirty="0"/>
            </a:br>
            <a:r>
              <a:rPr lang="sv-SE" dirty="0"/>
              <a:t>på skyltar</a:t>
            </a:r>
          </a:p>
          <a:p>
            <a:endParaRPr lang="sv-SE" sz="2400" dirty="0"/>
          </a:p>
        </p:txBody>
      </p:sp>
      <p:pic>
        <p:nvPicPr>
          <p:cNvPr id="6" name="Platshållare för bild 8"/>
          <p:cNvPicPr>
            <a:picLocks noChangeAspect="1"/>
          </p:cNvPicPr>
          <p:nvPr/>
        </p:nvPicPr>
        <p:blipFill>
          <a:blip r:embed="rId3" cstate="print">
            <a:extLst>
              <a:ext uri="{28A0092B-C50C-407E-A947-70E740481C1C}">
                <a14:useLocalDpi xmlns:a14="http://schemas.microsoft.com/office/drawing/2010/main" val="0"/>
              </a:ext>
            </a:extLst>
          </a:blip>
          <a:srcRect l="3651" r="3651"/>
          <a:stretch>
            <a:fillRect/>
          </a:stretch>
        </p:blipFill>
        <p:spPr bwMode="auto">
          <a:xfrm>
            <a:off x="5324477" y="144449"/>
            <a:ext cx="3744481" cy="4848970"/>
          </a:xfrm>
          <a:prstGeom prst="rect">
            <a:avLst/>
          </a:prstGeom>
          <a:solidFill>
            <a:schemeClr val="accent1"/>
          </a:solidFill>
          <a:ln w="9525">
            <a:noFill/>
            <a:miter lim="800000"/>
            <a:headEnd/>
            <a:tailEnd/>
          </a:ln>
        </p:spPr>
      </p:pic>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3274" y="0"/>
            <a:ext cx="4284810" cy="5143500"/>
          </a:xfrm>
          <a:prstGeom prst="rect">
            <a:avLst/>
          </a:prstGeom>
        </p:spPr>
      </p:pic>
    </p:spTree>
    <p:extLst>
      <p:ext uri="{BB962C8B-B14F-4D97-AF65-F5344CB8AC3E}">
        <p14:creationId xmlns:p14="http://schemas.microsoft.com/office/powerpoint/2010/main" val="703003550"/>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Normkritiskt perspektiv</a:t>
            </a:r>
            <a:endParaRPr lang="sv-SE" dirty="0"/>
          </a:p>
        </p:txBody>
      </p:sp>
      <p:sp>
        <p:nvSpPr>
          <p:cNvPr id="3" name="Platshållare för innehåll 2"/>
          <p:cNvSpPr>
            <a:spLocks noGrp="1"/>
          </p:cNvSpPr>
          <p:nvPr>
            <p:ph idx="1"/>
          </p:nvPr>
        </p:nvSpPr>
        <p:spPr/>
        <p:txBody>
          <a:bodyPr/>
          <a:lstStyle/>
          <a:p>
            <a:pPr marL="285750" indent="-285750">
              <a:buFont typeface="Arial" panose="020B0604020202020204" pitchFamily="34" charset="0"/>
              <a:buChar char="•"/>
            </a:pPr>
            <a:r>
              <a:rPr lang="sv-SE" dirty="0" smtClean="0"/>
              <a:t>Är att få syn på och förändra normer som gör att vissa grupper får fördelar och andra utsätts för diskriminering och osynliggörande</a:t>
            </a:r>
          </a:p>
          <a:p>
            <a:pPr marL="285750" indent="-285750">
              <a:buFont typeface="Arial" panose="020B0604020202020204" pitchFamily="34" charset="0"/>
              <a:buChar char="•"/>
            </a:pPr>
            <a:r>
              <a:rPr lang="sv-SE" dirty="0" smtClean="0"/>
              <a:t>Hur bidrar du, jag, vi till ojämlika maktstrukturer?</a:t>
            </a:r>
            <a:endParaRPr lang="sv-SE" dirty="0"/>
          </a:p>
        </p:txBody>
      </p:sp>
      <p:pic>
        <p:nvPicPr>
          <p:cNvPr id="5" name="Platshållare för innehåll 4"/>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4192" b="4192"/>
          <a:stretch>
            <a:fillRect/>
          </a:stretch>
        </p:blipFill>
        <p:spPr/>
      </p:pic>
    </p:spTree>
    <p:extLst>
      <p:ext uri="{BB962C8B-B14F-4D97-AF65-F5344CB8AC3E}">
        <p14:creationId xmlns:p14="http://schemas.microsoft.com/office/powerpoint/2010/main" val="111155365"/>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859508" y="403465"/>
            <a:ext cx="3837353" cy="462417"/>
          </a:xfrm>
        </p:spPr>
        <p:txBody>
          <a:bodyPr/>
          <a:lstStyle/>
          <a:p>
            <a:r>
              <a:rPr lang="sv-SE" dirty="0" smtClean="0"/>
              <a:t>Om Rättighetscentrum</a:t>
            </a:r>
            <a:endParaRPr lang="sv-SE" dirty="0"/>
          </a:p>
        </p:txBody>
      </p:sp>
      <p:pic>
        <p:nvPicPr>
          <p:cNvPr id="5" name="Platshållare för bild 4"/>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3651" r="3651"/>
          <a:stretch>
            <a:fillRect/>
          </a:stretch>
        </p:blipFill>
        <p:spPr>
          <a:xfrm>
            <a:off x="5172075" y="14288"/>
            <a:ext cx="3971925" cy="5143500"/>
          </a:xfrm>
        </p:spPr>
      </p:pic>
      <p:sp>
        <p:nvSpPr>
          <p:cNvPr id="4" name="Platshållare för innehåll 3"/>
          <p:cNvSpPr>
            <a:spLocks noGrp="1"/>
          </p:cNvSpPr>
          <p:nvPr>
            <p:ph idx="1"/>
          </p:nvPr>
        </p:nvSpPr>
        <p:spPr>
          <a:xfrm>
            <a:off x="465731" y="1157455"/>
            <a:ext cx="4328905" cy="3851867"/>
          </a:xfrm>
        </p:spPr>
        <p:txBody>
          <a:bodyPr/>
          <a:lstStyle/>
          <a:p>
            <a:pPr>
              <a:lnSpc>
                <a:spcPct val="100000"/>
              </a:lnSpc>
              <a:spcBef>
                <a:spcPct val="30000"/>
              </a:spcBef>
              <a:buClrTx/>
              <a:defRPr/>
            </a:pPr>
            <a:r>
              <a:rPr lang="sv-SE" dirty="0">
                <a:latin typeface="Verdana" panose="020B0604030504040204" pitchFamily="34" charset="0"/>
                <a:ea typeface="Verdana" panose="020B0604030504040204" pitchFamily="34" charset="0"/>
              </a:rPr>
              <a:t>Vi arbetar för att </a:t>
            </a:r>
            <a:r>
              <a:rPr lang="sv-SE" b="1" dirty="0">
                <a:latin typeface="Verdana" panose="020B0604030504040204" pitchFamily="34" charset="0"/>
                <a:ea typeface="Verdana" panose="020B0604030504040204" pitchFamily="34" charset="0"/>
              </a:rPr>
              <a:t>MOTVERKA</a:t>
            </a:r>
            <a:r>
              <a:rPr lang="sv-SE" dirty="0">
                <a:latin typeface="Verdana" panose="020B0604030504040204" pitchFamily="34" charset="0"/>
                <a:ea typeface="Verdana" panose="020B0604030504040204" pitchFamily="34" charset="0"/>
              </a:rPr>
              <a:t> diskriminering </a:t>
            </a:r>
          </a:p>
          <a:p>
            <a:pPr>
              <a:lnSpc>
                <a:spcPct val="100000"/>
              </a:lnSpc>
              <a:spcBef>
                <a:spcPct val="30000"/>
              </a:spcBef>
              <a:buClrTx/>
              <a:defRPr/>
            </a:pPr>
            <a:r>
              <a:rPr lang="sv-SE" dirty="0">
                <a:latin typeface="Verdana" panose="020B0604030504040204" pitchFamily="34" charset="0"/>
                <a:ea typeface="Verdana" panose="020B0604030504040204" pitchFamily="34" charset="0"/>
              </a:rPr>
              <a:t>Vi arbetar för att </a:t>
            </a:r>
            <a:r>
              <a:rPr lang="sv-SE" b="1" dirty="0">
                <a:latin typeface="Verdana" panose="020B0604030504040204" pitchFamily="34" charset="0"/>
                <a:ea typeface="Verdana" panose="020B0604030504040204" pitchFamily="34" charset="0"/>
              </a:rPr>
              <a:t>FÖREBYGGA</a:t>
            </a:r>
            <a:r>
              <a:rPr lang="sv-SE" dirty="0">
                <a:latin typeface="Verdana" panose="020B0604030504040204" pitchFamily="34" charset="0"/>
                <a:ea typeface="Verdana" panose="020B0604030504040204" pitchFamily="34" charset="0"/>
              </a:rPr>
              <a:t> diskriminering </a:t>
            </a:r>
            <a:endParaRPr lang="sv-SE" b="1" dirty="0">
              <a:latin typeface="Verdana" panose="020B0604030504040204" pitchFamily="34" charset="0"/>
              <a:ea typeface="Verdana" panose="020B0604030504040204" pitchFamily="34" charset="0"/>
            </a:endParaRPr>
          </a:p>
          <a:p>
            <a:pPr>
              <a:lnSpc>
                <a:spcPct val="100000"/>
              </a:lnSpc>
              <a:spcBef>
                <a:spcPct val="30000"/>
              </a:spcBef>
              <a:buClrTx/>
              <a:defRPr/>
            </a:pPr>
            <a:r>
              <a:rPr lang="sv-SE" dirty="0">
                <a:latin typeface="Verdana" panose="020B0604030504040204" pitchFamily="34" charset="0"/>
                <a:ea typeface="Verdana" panose="020B0604030504040204" pitchFamily="34" charset="0"/>
              </a:rPr>
              <a:t>Vi arbetar för att </a:t>
            </a:r>
            <a:r>
              <a:rPr lang="sv-SE" b="1" dirty="0">
                <a:latin typeface="Verdana" panose="020B0604030504040204" pitchFamily="34" charset="0"/>
                <a:ea typeface="Verdana" panose="020B0604030504040204" pitchFamily="34" charset="0"/>
              </a:rPr>
              <a:t>FRÄMJA</a:t>
            </a:r>
            <a:r>
              <a:rPr lang="sv-SE" dirty="0">
                <a:latin typeface="Verdana" panose="020B0604030504040204" pitchFamily="34" charset="0"/>
                <a:ea typeface="Verdana" panose="020B0604030504040204" pitchFamily="34" charset="0"/>
              </a:rPr>
              <a:t> </a:t>
            </a:r>
            <a:r>
              <a:rPr lang="sv-SE" b="1" dirty="0">
                <a:latin typeface="Verdana" panose="020B0604030504040204" pitchFamily="34" charset="0"/>
                <a:ea typeface="Verdana" panose="020B0604030504040204" pitchFamily="34" charset="0"/>
              </a:rPr>
              <a:t>MÅNGFALD </a:t>
            </a:r>
            <a:r>
              <a:rPr lang="sv-SE" dirty="0">
                <a:latin typeface="Verdana" panose="020B0604030504040204" pitchFamily="34" charset="0"/>
                <a:ea typeface="Verdana" panose="020B0604030504040204" pitchFamily="34" charset="0"/>
              </a:rPr>
              <a:t>OCH</a:t>
            </a:r>
            <a:r>
              <a:rPr lang="sv-SE" b="1" dirty="0">
                <a:latin typeface="Verdana" panose="020B0604030504040204" pitchFamily="34" charset="0"/>
                <a:ea typeface="Verdana" panose="020B0604030504040204" pitchFamily="34" charset="0"/>
              </a:rPr>
              <a:t> </a:t>
            </a:r>
            <a:r>
              <a:rPr lang="sv-SE" b="1" dirty="0" smtClean="0">
                <a:latin typeface="Verdana" panose="020B0604030504040204" pitchFamily="34" charset="0"/>
                <a:ea typeface="Verdana" panose="020B0604030504040204" pitchFamily="34" charset="0"/>
              </a:rPr>
              <a:t>LIKA </a:t>
            </a:r>
            <a:r>
              <a:rPr lang="sv-SE" b="1" dirty="0">
                <a:latin typeface="Verdana" panose="020B0604030504040204" pitchFamily="34" charset="0"/>
                <a:ea typeface="Verdana" panose="020B0604030504040204" pitchFamily="34" charset="0"/>
              </a:rPr>
              <a:t>RÄTTIGHETER </a:t>
            </a:r>
            <a:endParaRPr lang="sv-SE" b="1" dirty="0" smtClean="0">
              <a:latin typeface="Verdana" panose="020B0604030504040204" pitchFamily="34" charset="0"/>
              <a:ea typeface="Verdana" panose="020B0604030504040204" pitchFamily="34" charset="0"/>
            </a:endParaRPr>
          </a:p>
          <a:p>
            <a:pPr>
              <a:lnSpc>
                <a:spcPct val="100000"/>
              </a:lnSpc>
              <a:spcBef>
                <a:spcPct val="30000"/>
              </a:spcBef>
              <a:buClrTx/>
              <a:defRPr/>
            </a:pPr>
            <a:endParaRPr lang="sv-SE" b="1" dirty="0" smtClean="0">
              <a:latin typeface="Verdana" panose="020B0604030504040204" pitchFamily="34" charset="0"/>
              <a:ea typeface="Verdana" panose="020B0604030504040204" pitchFamily="34" charset="0"/>
            </a:endParaRPr>
          </a:p>
          <a:p>
            <a:pPr>
              <a:lnSpc>
                <a:spcPct val="100000"/>
              </a:lnSpc>
              <a:spcBef>
                <a:spcPct val="50000"/>
              </a:spcBef>
            </a:pPr>
            <a:r>
              <a:rPr lang="sv-SE" dirty="0" smtClean="0">
                <a:latin typeface="Verdana" panose="020B0604030504040204" pitchFamily="34" charset="0"/>
                <a:ea typeface="Verdana" panose="020B0604030504040204" pitchFamily="34" charset="0"/>
              </a:rPr>
              <a:t>Genom</a:t>
            </a:r>
            <a:r>
              <a:rPr lang="sv-SE" b="1" dirty="0" smtClean="0">
                <a:latin typeface="Verdana" panose="020B0604030504040204" pitchFamily="34" charset="0"/>
                <a:ea typeface="Verdana" panose="020B0604030504040204" pitchFamily="34" charset="0"/>
              </a:rPr>
              <a:t> UTBILDNING </a:t>
            </a:r>
            <a:r>
              <a:rPr lang="sv-SE" dirty="0">
                <a:latin typeface="Verdana" panose="020B0604030504040204" pitchFamily="34" charset="0"/>
                <a:ea typeface="Verdana" panose="020B0604030504040204" pitchFamily="34" charset="0"/>
              </a:rPr>
              <a:t>om normkritiska perspektiv i likabehandlingsarbete, diskrimineringslagstiftning och aktiva åtgärder för att förebygga diskriminering</a:t>
            </a:r>
          </a:p>
          <a:p>
            <a:pPr>
              <a:lnSpc>
                <a:spcPct val="100000"/>
              </a:lnSpc>
              <a:spcBef>
                <a:spcPct val="50000"/>
              </a:spcBef>
            </a:pPr>
            <a:r>
              <a:rPr lang="sv-SE" dirty="0" smtClean="0">
                <a:latin typeface="Verdana" panose="020B0604030504040204" pitchFamily="34" charset="0"/>
                <a:ea typeface="Verdana" panose="020B0604030504040204" pitchFamily="34" charset="0"/>
              </a:rPr>
              <a:t>Genom Kostnadsfri </a:t>
            </a:r>
            <a:r>
              <a:rPr lang="sv-SE" b="1" dirty="0">
                <a:latin typeface="Verdana" panose="020B0604030504040204" pitchFamily="34" charset="0"/>
                <a:ea typeface="Verdana" panose="020B0604030504040204" pitchFamily="34" charset="0"/>
              </a:rPr>
              <a:t>STÖD OCH RÅDGIVNING </a:t>
            </a:r>
            <a:r>
              <a:rPr lang="sv-SE" dirty="0">
                <a:latin typeface="Verdana" panose="020B0604030504040204" pitchFamily="34" charset="0"/>
                <a:ea typeface="Verdana" panose="020B0604030504040204" pitchFamily="34" charset="0"/>
              </a:rPr>
              <a:t>till enskilda personer som upplever sig diskriminerade</a:t>
            </a:r>
          </a:p>
          <a:p>
            <a:pPr>
              <a:lnSpc>
                <a:spcPct val="100000"/>
              </a:lnSpc>
              <a:spcBef>
                <a:spcPct val="50000"/>
              </a:spcBef>
            </a:pPr>
            <a:r>
              <a:rPr lang="sv-SE" dirty="0">
                <a:latin typeface="Verdana" panose="020B0604030504040204" pitchFamily="34" charset="0"/>
                <a:ea typeface="Verdana" panose="020B0604030504040204" pitchFamily="34" charset="0"/>
              </a:rPr>
              <a:t>Genom </a:t>
            </a:r>
            <a:r>
              <a:rPr lang="sv-SE" b="1" dirty="0" smtClean="0">
                <a:latin typeface="Verdana" panose="020B0604030504040204" pitchFamily="34" charset="0"/>
                <a:ea typeface="Verdana" panose="020B0604030504040204" pitchFamily="34" charset="0"/>
              </a:rPr>
              <a:t>OPINIONSBILDNING</a:t>
            </a:r>
            <a:endParaRPr lang="sv-SE"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29403388"/>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76ADD433-AF72-6149-B659-CCDC07B6D7B1}"/>
              </a:ext>
            </a:extLst>
          </p:cNvPr>
          <p:cNvSpPr>
            <a:spLocks noGrp="1"/>
          </p:cNvSpPr>
          <p:nvPr>
            <p:ph type="ctrTitle"/>
          </p:nvPr>
        </p:nvSpPr>
        <p:spPr>
          <a:xfrm>
            <a:off x="981610" y="567901"/>
            <a:ext cx="5653275" cy="1434968"/>
          </a:xfrm>
        </p:spPr>
        <p:txBody>
          <a:bodyPr/>
          <a:lstStyle/>
          <a:p>
            <a:r>
              <a:rPr lang="sv-SE" dirty="0" smtClean="0"/>
              <a:t>Tack för mig!</a:t>
            </a:r>
            <a:endParaRPr lang="sv-SE" dirty="0"/>
          </a:p>
        </p:txBody>
      </p:sp>
      <p:sp>
        <p:nvSpPr>
          <p:cNvPr id="3" name="Platshållare för text 2">
            <a:extLst>
              <a:ext uri="{FF2B5EF4-FFF2-40B4-BE49-F238E27FC236}">
                <a16:creationId xmlns="" xmlns:a16="http://schemas.microsoft.com/office/drawing/2014/main" id="{197DCE89-7D57-F74A-8770-CF22DE79AEAD}"/>
              </a:ext>
            </a:extLst>
          </p:cNvPr>
          <p:cNvSpPr>
            <a:spLocks noGrp="1"/>
          </p:cNvSpPr>
          <p:nvPr>
            <p:ph type="body" sz="quarter" idx="10"/>
          </p:nvPr>
        </p:nvSpPr>
        <p:spPr/>
        <p:txBody>
          <a:bodyPr/>
          <a:lstStyle/>
          <a:p>
            <a:r>
              <a:rPr lang="sv-SE" dirty="0" smtClean="0"/>
              <a:t>Helena Stenberg</a:t>
            </a:r>
            <a:endParaRPr lang="sv-SE" dirty="0"/>
          </a:p>
        </p:txBody>
      </p:sp>
    </p:spTree>
    <p:extLst>
      <p:ext uri="{BB962C8B-B14F-4D97-AF65-F5344CB8AC3E}">
        <p14:creationId xmlns:p14="http://schemas.microsoft.com/office/powerpoint/2010/main" val="3991700895"/>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859508" y="403465"/>
            <a:ext cx="3837353" cy="462417"/>
          </a:xfrm>
        </p:spPr>
        <p:txBody>
          <a:bodyPr/>
          <a:lstStyle/>
          <a:p>
            <a:r>
              <a:rPr lang="sv-SE" dirty="0" smtClean="0"/>
              <a:t>Om Rättighetscentrum</a:t>
            </a:r>
            <a:endParaRPr lang="sv-SE" dirty="0"/>
          </a:p>
        </p:txBody>
      </p:sp>
      <p:pic>
        <p:nvPicPr>
          <p:cNvPr id="5" name="Platshållare för bild 4"/>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3651" r="3651"/>
          <a:stretch>
            <a:fillRect/>
          </a:stretch>
        </p:blipFill>
        <p:spPr>
          <a:xfrm>
            <a:off x="5172075" y="14288"/>
            <a:ext cx="3971925" cy="5143500"/>
          </a:xfrm>
        </p:spPr>
      </p:pic>
      <p:sp>
        <p:nvSpPr>
          <p:cNvPr id="4" name="Platshållare för innehåll 3"/>
          <p:cNvSpPr>
            <a:spLocks noGrp="1"/>
          </p:cNvSpPr>
          <p:nvPr>
            <p:ph idx="1"/>
          </p:nvPr>
        </p:nvSpPr>
        <p:spPr>
          <a:xfrm>
            <a:off x="465731" y="1157455"/>
            <a:ext cx="4328905" cy="3851867"/>
          </a:xfrm>
        </p:spPr>
        <p:txBody>
          <a:bodyPr/>
          <a:lstStyle/>
          <a:p>
            <a:pPr>
              <a:lnSpc>
                <a:spcPct val="100000"/>
              </a:lnSpc>
              <a:spcBef>
                <a:spcPct val="30000"/>
              </a:spcBef>
              <a:buClrTx/>
              <a:defRPr/>
            </a:pPr>
            <a:r>
              <a:rPr lang="sv-SE" dirty="0">
                <a:latin typeface="Verdana" panose="020B0604030504040204" pitchFamily="34" charset="0"/>
                <a:ea typeface="Verdana" panose="020B0604030504040204" pitchFamily="34" charset="0"/>
              </a:rPr>
              <a:t>Vi arbetar för att </a:t>
            </a:r>
            <a:r>
              <a:rPr lang="sv-SE" b="1" dirty="0">
                <a:latin typeface="Verdana" panose="020B0604030504040204" pitchFamily="34" charset="0"/>
                <a:ea typeface="Verdana" panose="020B0604030504040204" pitchFamily="34" charset="0"/>
              </a:rPr>
              <a:t>MOTVERKA</a:t>
            </a:r>
            <a:r>
              <a:rPr lang="sv-SE" dirty="0">
                <a:latin typeface="Verdana" panose="020B0604030504040204" pitchFamily="34" charset="0"/>
                <a:ea typeface="Verdana" panose="020B0604030504040204" pitchFamily="34" charset="0"/>
              </a:rPr>
              <a:t> diskriminering </a:t>
            </a:r>
          </a:p>
          <a:p>
            <a:pPr>
              <a:lnSpc>
                <a:spcPct val="100000"/>
              </a:lnSpc>
              <a:spcBef>
                <a:spcPct val="30000"/>
              </a:spcBef>
              <a:buClrTx/>
              <a:defRPr/>
            </a:pPr>
            <a:r>
              <a:rPr lang="sv-SE" dirty="0">
                <a:latin typeface="Verdana" panose="020B0604030504040204" pitchFamily="34" charset="0"/>
                <a:ea typeface="Verdana" panose="020B0604030504040204" pitchFamily="34" charset="0"/>
              </a:rPr>
              <a:t>Vi arbetar för att </a:t>
            </a:r>
            <a:r>
              <a:rPr lang="sv-SE" b="1" dirty="0">
                <a:latin typeface="Verdana" panose="020B0604030504040204" pitchFamily="34" charset="0"/>
                <a:ea typeface="Verdana" panose="020B0604030504040204" pitchFamily="34" charset="0"/>
              </a:rPr>
              <a:t>FÖREBYGGA</a:t>
            </a:r>
            <a:r>
              <a:rPr lang="sv-SE" dirty="0">
                <a:latin typeface="Verdana" panose="020B0604030504040204" pitchFamily="34" charset="0"/>
                <a:ea typeface="Verdana" panose="020B0604030504040204" pitchFamily="34" charset="0"/>
              </a:rPr>
              <a:t> diskriminering </a:t>
            </a:r>
            <a:endParaRPr lang="sv-SE" b="1" dirty="0">
              <a:latin typeface="Verdana" panose="020B0604030504040204" pitchFamily="34" charset="0"/>
              <a:ea typeface="Verdana" panose="020B0604030504040204" pitchFamily="34" charset="0"/>
            </a:endParaRPr>
          </a:p>
          <a:p>
            <a:pPr>
              <a:lnSpc>
                <a:spcPct val="100000"/>
              </a:lnSpc>
              <a:spcBef>
                <a:spcPct val="30000"/>
              </a:spcBef>
              <a:buClrTx/>
              <a:defRPr/>
            </a:pPr>
            <a:r>
              <a:rPr lang="sv-SE" dirty="0">
                <a:latin typeface="Verdana" panose="020B0604030504040204" pitchFamily="34" charset="0"/>
                <a:ea typeface="Verdana" panose="020B0604030504040204" pitchFamily="34" charset="0"/>
              </a:rPr>
              <a:t>Vi arbetar för att </a:t>
            </a:r>
            <a:r>
              <a:rPr lang="sv-SE" b="1" dirty="0">
                <a:latin typeface="Verdana" panose="020B0604030504040204" pitchFamily="34" charset="0"/>
                <a:ea typeface="Verdana" panose="020B0604030504040204" pitchFamily="34" charset="0"/>
              </a:rPr>
              <a:t>FRÄMJA</a:t>
            </a:r>
            <a:r>
              <a:rPr lang="sv-SE" dirty="0">
                <a:latin typeface="Verdana" panose="020B0604030504040204" pitchFamily="34" charset="0"/>
                <a:ea typeface="Verdana" panose="020B0604030504040204" pitchFamily="34" charset="0"/>
              </a:rPr>
              <a:t> </a:t>
            </a:r>
            <a:r>
              <a:rPr lang="sv-SE" b="1" dirty="0">
                <a:latin typeface="Verdana" panose="020B0604030504040204" pitchFamily="34" charset="0"/>
                <a:ea typeface="Verdana" panose="020B0604030504040204" pitchFamily="34" charset="0"/>
              </a:rPr>
              <a:t>MÅNGFALD </a:t>
            </a:r>
            <a:r>
              <a:rPr lang="sv-SE" dirty="0">
                <a:latin typeface="Verdana" panose="020B0604030504040204" pitchFamily="34" charset="0"/>
                <a:ea typeface="Verdana" panose="020B0604030504040204" pitchFamily="34" charset="0"/>
              </a:rPr>
              <a:t>OCH</a:t>
            </a:r>
            <a:r>
              <a:rPr lang="sv-SE" b="1" dirty="0">
                <a:latin typeface="Verdana" panose="020B0604030504040204" pitchFamily="34" charset="0"/>
                <a:ea typeface="Verdana" panose="020B0604030504040204" pitchFamily="34" charset="0"/>
              </a:rPr>
              <a:t> </a:t>
            </a:r>
            <a:r>
              <a:rPr lang="sv-SE" b="1" dirty="0" smtClean="0">
                <a:latin typeface="Verdana" panose="020B0604030504040204" pitchFamily="34" charset="0"/>
                <a:ea typeface="Verdana" panose="020B0604030504040204" pitchFamily="34" charset="0"/>
              </a:rPr>
              <a:t>LIKA </a:t>
            </a:r>
            <a:r>
              <a:rPr lang="sv-SE" b="1" dirty="0">
                <a:latin typeface="Verdana" panose="020B0604030504040204" pitchFamily="34" charset="0"/>
                <a:ea typeface="Verdana" panose="020B0604030504040204" pitchFamily="34" charset="0"/>
              </a:rPr>
              <a:t>RÄTTIGHETER </a:t>
            </a:r>
            <a:endParaRPr lang="sv-SE" b="1" dirty="0" smtClean="0">
              <a:latin typeface="Verdana" panose="020B0604030504040204" pitchFamily="34" charset="0"/>
              <a:ea typeface="Verdana" panose="020B0604030504040204" pitchFamily="34" charset="0"/>
            </a:endParaRPr>
          </a:p>
          <a:p>
            <a:pPr>
              <a:lnSpc>
                <a:spcPct val="100000"/>
              </a:lnSpc>
              <a:spcBef>
                <a:spcPct val="30000"/>
              </a:spcBef>
              <a:buClrTx/>
              <a:defRPr/>
            </a:pPr>
            <a:endParaRPr lang="sv-SE" b="1" dirty="0" smtClean="0">
              <a:latin typeface="Verdana" panose="020B0604030504040204" pitchFamily="34" charset="0"/>
              <a:ea typeface="Verdana" panose="020B0604030504040204" pitchFamily="34" charset="0"/>
            </a:endParaRPr>
          </a:p>
          <a:p>
            <a:pPr>
              <a:lnSpc>
                <a:spcPct val="100000"/>
              </a:lnSpc>
              <a:spcBef>
                <a:spcPct val="50000"/>
              </a:spcBef>
            </a:pPr>
            <a:r>
              <a:rPr lang="sv-SE" dirty="0" smtClean="0">
                <a:latin typeface="Verdana" panose="020B0604030504040204" pitchFamily="34" charset="0"/>
                <a:ea typeface="Verdana" panose="020B0604030504040204" pitchFamily="34" charset="0"/>
              </a:rPr>
              <a:t>Genom</a:t>
            </a:r>
            <a:r>
              <a:rPr lang="sv-SE" b="1" dirty="0" smtClean="0">
                <a:latin typeface="Verdana" panose="020B0604030504040204" pitchFamily="34" charset="0"/>
                <a:ea typeface="Verdana" panose="020B0604030504040204" pitchFamily="34" charset="0"/>
              </a:rPr>
              <a:t> UTBILDNING </a:t>
            </a:r>
            <a:r>
              <a:rPr lang="sv-SE" dirty="0">
                <a:latin typeface="Verdana" panose="020B0604030504040204" pitchFamily="34" charset="0"/>
                <a:ea typeface="Verdana" panose="020B0604030504040204" pitchFamily="34" charset="0"/>
              </a:rPr>
              <a:t>om normkritiska perspektiv i likabehandlingsarbete, diskrimineringslagstiftning och aktiva åtgärder för att förebygga diskriminering</a:t>
            </a:r>
          </a:p>
          <a:p>
            <a:pPr>
              <a:lnSpc>
                <a:spcPct val="100000"/>
              </a:lnSpc>
              <a:spcBef>
                <a:spcPct val="50000"/>
              </a:spcBef>
            </a:pPr>
            <a:r>
              <a:rPr lang="sv-SE" dirty="0" smtClean="0">
                <a:latin typeface="Verdana" panose="020B0604030504040204" pitchFamily="34" charset="0"/>
                <a:ea typeface="Verdana" panose="020B0604030504040204" pitchFamily="34" charset="0"/>
              </a:rPr>
              <a:t>Genom Kostnadsfri </a:t>
            </a:r>
            <a:r>
              <a:rPr lang="sv-SE" b="1" dirty="0">
                <a:latin typeface="Verdana" panose="020B0604030504040204" pitchFamily="34" charset="0"/>
                <a:ea typeface="Verdana" panose="020B0604030504040204" pitchFamily="34" charset="0"/>
              </a:rPr>
              <a:t>STÖD OCH RÅDGIVNING </a:t>
            </a:r>
            <a:r>
              <a:rPr lang="sv-SE" dirty="0">
                <a:latin typeface="Verdana" panose="020B0604030504040204" pitchFamily="34" charset="0"/>
                <a:ea typeface="Verdana" panose="020B0604030504040204" pitchFamily="34" charset="0"/>
              </a:rPr>
              <a:t>till enskilda personer som upplever sig diskriminerade</a:t>
            </a:r>
          </a:p>
          <a:p>
            <a:pPr>
              <a:lnSpc>
                <a:spcPct val="100000"/>
              </a:lnSpc>
              <a:spcBef>
                <a:spcPct val="50000"/>
              </a:spcBef>
            </a:pPr>
            <a:r>
              <a:rPr lang="sv-SE" dirty="0">
                <a:latin typeface="Verdana" panose="020B0604030504040204" pitchFamily="34" charset="0"/>
                <a:ea typeface="Verdana" panose="020B0604030504040204" pitchFamily="34" charset="0"/>
              </a:rPr>
              <a:t>Genom </a:t>
            </a:r>
            <a:r>
              <a:rPr lang="sv-SE" b="1" dirty="0" smtClean="0">
                <a:latin typeface="Verdana" panose="020B0604030504040204" pitchFamily="34" charset="0"/>
                <a:ea typeface="Verdana" panose="020B0604030504040204" pitchFamily="34" charset="0"/>
              </a:rPr>
              <a:t>OPINIONSBILDNING</a:t>
            </a:r>
            <a:endParaRPr lang="sv-SE"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01173697"/>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76ADD433-AF72-6149-B659-CCDC07B6D7B1}"/>
              </a:ext>
            </a:extLst>
          </p:cNvPr>
          <p:cNvSpPr>
            <a:spLocks noGrp="1"/>
          </p:cNvSpPr>
          <p:nvPr>
            <p:ph type="ctrTitle"/>
          </p:nvPr>
        </p:nvSpPr>
        <p:spPr>
          <a:xfrm>
            <a:off x="997513" y="1243762"/>
            <a:ext cx="5653275" cy="1434968"/>
          </a:xfrm>
        </p:spPr>
        <p:txBody>
          <a:bodyPr>
            <a:normAutofit/>
          </a:bodyPr>
          <a:lstStyle/>
          <a:p>
            <a:r>
              <a:rPr lang="sv-SE" dirty="0" smtClean="0"/>
              <a:t>Kort om diskrimineringslagen</a:t>
            </a:r>
            <a:endParaRPr lang="sv-SE" dirty="0"/>
          </a:p>
        </p:txBody>
      </p:sp>
    </p:spTree>
    <p:extLst>
      <p:ext uri="{BB962C8B-B14F-4D97-AF65-F5344CB8AC3E}">
        <p14:creationId xmlns:p14="http://schemas.microsoft.com/office/powerpoint/2010/main" val="124227328"/>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Rättighetsbärare och skyldighetsbärare</a:t>
            </a:r>
            <a:endParaRPr lang="sv-SE" dirty="0"/>
          </a:p>
        </p:txBody>
      </p:sp>
      <p:pic>
        <p:nvPicPr>
          <p:cNvPr id="5" name="Platshållare för bild 4"/>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3651" r="3651"/>
          <a:stretch>
            <a:fillRect/>
          </a:stretch>
        </p:blipFill>
        <p:spPr/>
      </p:pic>
      <p:sp>
        <p:nvSpPr>
          <p:cNvPr id="3" name="Platshållare för innehåll 2"/>
          <p:cNvSpPr>
            <a:spLocks noGrp="1"/>
          </p:cNvSpPr>
          <p:nvPr>
            <p:ph idx="1"/>
          </p:nvPr>
        </p:nvSpPr>
        <p:spPr>
          <a:xfrm>
            <a:off x="74816" y="1825365"/>
            <a:ext cx="4628198" cy="2655821"/>
          </a:xfrm>
        </p:spPr>
        <p:txBody>
          <a:bodyPr/>
          <a:lstStyle/>
          <a:p>
            <a:pPr marL="285750" indent="-285750">
              <a:buFont typeface="Arial" panose="020B0604020202020204" pitchFamily="34" charset="0"/>
              <a:buChar char="•"/>
            </a:pPr>
            <a:r>
              <a:rPr lang="sv-SE" dirty="0"/>
              <a:t>Rättighetsbärare är vi alla</a:t>
            </a:r>
            <a:r>
              <a:rPr lang="sv-SE" dirty="0" smtClean="0"/>
              <a:t>.</a:t>
            </a:r>
          </a:p>
          <a:p>
            <a:pPr marL="285750" indent="-285750">
              <a:buFont typeface="Arial" panose="020B0604020202020204" pitchFamily="34" charset="0"/>
              <a:buChar char="•"/>
            </a:pPr>
            <a:r>
              <a:rPr lang="sv-SE" dirty="0" smtClean="0"/>
              <a:t> </a:t>
            </a:r>
            <a:r>
              <a:rPr lang="sv-SE" dirty="0"/>
              <a:t>I förhållande till kommuner och regioner är rättighetsbärarna eleverna eller de som söker vård eller tar del av andra verksamheter, de som påverkas av beslut, de som är </a:t>
            </a:r>
            <a:r>
              <a:rPr lang="sv-SE" dirty="0" smtClean="0"/>
              <a:t>närstående </a:t>
            </a:r>
            <a:r>
              <a:rPr lang="sv-SE" dirty="0"/>
              <a:t>eller boende i verksamhetens närområde och medarbetarna i förhållande till arbetsgivaren</a:t>
            </a:r>
            <a:endParaRPr lang="sv-SE" dirty="0" smtClean="0"/>
          </a:p>
          <a:p>
            <a:pPr marL="285750" indent="-285750">
              <a:buFont typeface="Arial" panose="020B0604020202020204" pitchFamily="34" charset="0"/>
              <a:buChar char="•"/>
            </a:pPr>
            <a:endParaRPr lang="sv-SE" dirty="0" smtClean="0"/>
          </a:p>
          <a:p>
            <a:pPr marL="285750" indent="-285750">
              <a:buFont typeface="Arial" panose="020B0604020202020204" pitchFamily="34" charset="0"/>
              <a:buChar char="•"/>
            </a:pPr>
            <a:r>
              <a:rPr lang="sv-SE" dirty="0" smtClean="0"/>
              <a:t>Skyldighetsbärare </a:t>
            </a:r>
            <a:r>
              <a:rPr lang="sv-SE" dirty="0"/>
              <a:t>är alla politiker, chefer och medarbetare. </a:t>
            </a:r>
          </a:p>
        </p:txBody>
      </p:sp>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3274" y="0"/>
            <a:ext cx="4284810" cy="5143500"/>
          </a:xfrm>
          <a:prstGeom prst="rect">
            <a:avLst/>
          </a:prstGeom>
        </p:spPr>
      </p:pic>
    </p:spTree>
    <p:extLst>
      <p:ext uri="{BB962C8B-B14F-4D97-AF65-F5344CB8AC3E}">
        <p14:creationId xmlns:p14="http://schemas.microsoft.com/office/powerpoint/2010/main" val="3777020034"/>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Diskrimineringsförbudet</a:t>
            </a:r>
          </a:p>
        </p:txBody>
      </p:sp>
      <p:sp>
        <p:nvSpPr>
          <p:cNvPr id="6" name="Rectangle 3"/>
          <p:cNvSpPr>
            <a:spLocks noGrp="1" noChangeArrowheads="1"/>
          </p:cNvSpPr>
          <p:nvPr>
            <p:ph idx="1"/>
          </p:nvPr>
        </p:nvSpPr>
        <p:spPr/>
        <p:txBody>
          <a:bodyPr>
            <a:normAutofit/>
          </a:bodyPr>
          <a:lstStyle/>
          <a:p>
            <a:pPr marL="514350" indent="-514350">
              <a:lnSpc>
                <a:spcPct val="90000"/>
              </a:lnSpc>
              <a:buFont typeface="+mj-lt"/>
              <a:buAutoNum type="arabicPeriod"/>
            </a:pPr>
            <a:r>
              <a:rPr lang="sv-SE" sz="1800" dirty="0" smtClean="0">
                <a:latin typeface="Arial" pitchFamily="34" charset="0"/>
                <a:cs typeface="Arial" pitchFamily="34" charset="0"/>
              </a:rPr>
              <a:t>Diskrimineringsgrunder</a:t>
            </a:r>
          </a:p>
          <a:p>
            <a:pPr lvl="6" indent="0">
              <a:lnSpc>
                <a:spcPct val="90000"/>
              </a:lnSpc>
              <a:buNone/>
            </a:pPr>
            <a:endParaRPr lang="sv-SE" sz="1900" dirty="0" smtClean="0">
              <a:latin typeface="Arial" pitchFamily="34" charset="0"/>
              <a:cs typeface="Arial" pitchFamily="34" charset="0"/>
            </a:endParaRPr>
          </a:p>
          <a:p>
            <a:pPr marL="514350" indent="-514350">
              <a:lnSpc>
                <a:spcPct val="90000"/>
              </a:lnSpc>
              <a:buFont typeface="+mj-lt"/>
              <a:buAutoNum type="arabicPeriod"/>
            </a:pPr>
            <a:r>
              <a:rPr lang="sv-SE" sz="1800" dirty="0" smtClean="0">
                <a:latin typeface="Arial" pitchFamily="34" charset="0"/>
                <a:cs typeface="Arial" pitchFamily="34" charset="0"/>
              </a:rPr>
              <a:t>Former av diskriminering</a:t>
            </a:r>
          </a:p>
          <a:p>
            <a:pPr marL="514350" indent="-514350">
              <a:lnSpc>
                <a:spcPct val="90000"/>
              </a:lnSpc>
              <a:buFont typeface="+mj-lt"/>
              <a:buAutoNum type="arabicPeriod"/>
            </a:pPr>
            <a:endParaRPr lang="sv-SE" sz="1800" dirty="0" smtClean="0">
              <a:latin typeface="Arial" pitchFamily="34" charset="0"/>
              <a:cs typeface="Arial" pitchFamily="34" charset="0"/>
            </a:endParaRPr>
          </a:p>
          <a:p>
            <a:pPr marL="514350" indent="-514350">
              <a:lnSpc>
                <a:spcPct val="90000"/>
              </a:lnSpc>
              <a:buFont typeface="+mj-lt"/>
              <a:buAutoNum type="arabicPeriod"/>
            </a:pPr>
            <a:r>
              <a:rPr lang="sv-SE" sz="1800" dirty="0" smtClean="0">
                <a:latin typeface="Arial" pitchFamily="34" charset="0"/>
                <a:cs typeface="Arial" pitchFamily="34" charset="0"/>
              </a:rPr>
              <a:t>Samhällsområden där lagen gäller – ”makt och plats”</a:t>
            </a:r>
          </a:p>
        </p:txBody>
      </p:sp>
      <p:pic>
        <p:nvPicPr>
          <p:cNvPr id="4" name="Platshållare för bild 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3651" r="3651"/>
          <a:stretch>
            <a:fillRect/>
          </a:stretch>
        </p:blipFill>
        <p:spPr/>
      </p:pic>
    </p:spTree>
    <p:extLst>
      <p:ext uri="{BB962C8B-B14F-4D97-AF65-F5344CB8AC3E}">
        <p14:creationId xmlns:p14="http://schemas.microsoft.com/office/powerpoint/2010/main" val="1622535690"/>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12185" y="1119325"/>
            <a:ext cx="3837353" cy="462417"/>
          </a:xfrm>
        </p:spPr>
        <p:txBody>
          <a:bodyPr/>
          <a:lstStyle/>
          <a:p>
            <a:r>
              <a:rPr lang="sv-SE" dirty="0" smtClean="0"/>
              <a:t>Diskrimineringsgrunder</a:t>
            </a:r>
            <a:endParaRPr lang="sv-SE" dirty="0"/>
          </a:p>
        </p:txBody>
      </p:sp>
      <p:sp>
        <p:nvSpPr>
          <p:cNvPr id="10" name="Rectangle 3"/>
          <p:cNvSpPr txBox="1">
            <a:spLocks noGrp="1" noChangeArrowheads="1"/>
          </p:cNvSpPr>
          <p:nvPr>
            <p:ph idx="1"/>
          </p:nvPr>
        </p:nvSpPr>
        <p:spPr>
          <a:xfrm>
            <a:off x="958712" y="1696772"/>
            <a:ext cx="3744301" cy="2946665"/>
          </a:xfrm>
          <a:prstGeom prst="rect">
            <a:avLst/>
          </a:prstGeom>
        </p:spPr>
        <p:txBody>
          <a:bodyPr>
            <a:noAutofit/>
          </a:bodyPr>
          <a:lstStyle>
            <a:lvl1pPr marL="132157" indent="-132157" algn="l" rtl="0" eaLnBrk="1" fontAlgn="base" hangingPunct="1">
              <a:lnSpc>
                <a:spcPts val="2025"/>
              </a:lnSpc>
              <a:spcBef>
                <a:spcPts val="450"/>
              </a:spcBef>
              <a:spcAft>
                <a:spcPct val="0"/>
              </a:spcAft>
              <a:buClr>
                <a:schemeClr val="accent1"/>
              </a:buClr>
              <a:buFont typeface="Arial" charset="0"/>
              <a:buChar char="•"/>
              <a:defRPr sz="1400" kern="1200">
                <a:solidFill>
                  <a:schemeClr val="tx1"/>
                </a:solidFill>
                <a:latin typeface="+mn-lt"/>
                <a:ea typeface="+mn-ea"/>
                <a:cs typeface="+mn-cs"/>
              </a:defRPr>
            </a:lvl1pPr>
            <a:lvl2pPr marL="270266" indent="-138110" algn="l" rtl="0" eaLnBrk="1" fontAlgn="base" hangingPunct="1">
              <a:spcBef>
                <a:spcPct val="0"/>
              </a:spcBef>
              <a:spcAft>
                <a:spcPct val="0"/>
              </a:spcAft>
              <a:buClr>
                <a:schemeClr val="accent1"/>
              </a:buClr>
              <a:buFont typeface="Arial" charset="0"/>
              <a:buChar char="–"/>
              <a:defRPr sz="1400" kern="1200">
                <a:solidFill>
                  <a:schemeClr val="tx1"/>
                </a:solidFill>
                <a:latin typeface="+mn-lt"/>
                <a:ea typeface="+mn-ea"/>
                <a:cs typeface="+mn-cs"/>
              </a:defRPr>
            </a:lvl2pPr>
            <a:lvl3pPr marL="402421" indent="-132157" algn="l" rtl="0" eaLnBrk="1" fontAlgn="base" hangingPunct="1">
              <a:spcBef>
                <a:spcPct val="0"/>
              </a:spcBef>
              <a:spcAft>
                <a:spcPct val="0"/>
              </a:spcAft>
              <a:buClr>
                <a:schemeClr val="accent1"/>
              </a:buClr>
              <a:buFont typeface="Arial" charset="0"/>
              <a:buChar char="–"/>
              <a:defRPr sz="1400" kern="1200">
                <a:solidFill>
                  <a:schemeClr val="tx1"/>
                </a:solidFill>
                <a:latin typeface="+mn-lt"/>
                <a:ea typeface="+mn-ea"/>
                <a:cs typeface="+mn-cs"/>
              </a:defRPr>
            </a:lvl3pPr>
            <a:lvl4pPr marL="540530" indent="-138110" algn="l" rtl="0" eaLnBrk="1" fontAlgn="base" hangingPunct="1">
              <a:spcBef>
                <a:spcPct val="0"/>
              </a:spcBef>
              <a:spcAft>
                <a:spcPct val="0"/>
              </a:spcAft>
              <a:buClr>
                <a:schemeClr val="accent1"/>
              </a:buClr>
              <a:buFont typeface="Arial" charset="0"/>
              <a:buChar char="–"/>
              <a:defRPr sz="1400" kern="1200">
                <a:solidFill>
                  <a:schemeClr val="tx1"/>
                </a:solidFill>
                <a:latin typeface="+mn-lt"/>
                <a:ea typeface="+mn-ea"/>
                <a:cs typeface="+mn-cs"/>
              </a:defRPr>
            </a:lvl4pPr>
            <a:lvl5pPr marL="672687" indent="-132157" algn="l" rtl="0" eaLnBrk="1" fontAlgn="base" hangingPunct="1">
              <a:spcBef>
                <a:spcPct val="0"/>
              </a:spcBef>
              <a:spcAft>
                <a:spcPct val="0"/>
              </a:spcAft>
              <a:buClr>
                <a:schemeClr val="accent1"/>
              </a:buClr>
              <a:buFont typeface="Arial" charset="0"/>
              <a:buChar char="–"/>
              <a:defRPr sz="1400" kern="1200">
                <a:solidFill>
                  <a:schemeClr val="tx1"/>
                </a:solidFill>
                <a:latin typeface="+mn-lt"/>
                <a:ea typeface="+mn-ea"/>
                <a:cs typeface="+mn-cs"/>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nSpc>
                <a:spcPct val="90000"/>
              </a:lnSpc>
            </a:pPr>
            <a:r>
              <a:rPr lang="sv-SE" sz="1800" dirty="0" smtClean="0">
                <a:latin typeface="Arial" pitchFamily="34" charset="0"/>
                <a:cs typeface="Arial" pitchFamily="34" charset="0"/>
              </a:rPr>
              <a:t>Kön</a:t>
            </a:r>
          </a:p>
          <a:p>
            <a:pPr>
              <a:lnSpc>
                <a:spcPct val="90000"/>
              </a:lnSpc>
            </a:pPr>
            <a:r>
              <a:rPr lang="sv-SE" sz="1800" dirty="0" smtClean="0">
                <a:latin typeface="Arial" pitchFamily="34" charset="0"/>
                <a:cs typeface="Arial" pitchFamily="34" charset="0"/>
              </a:rPr>
              <a:t>Etnisk tillhörighet</a:t>
            </a:r>
          </a:p>
          <a:p>
            <a:pPr>
              <a:lnSpc>
                <a:spcPct val="90000"/>
              </a:lnSpc>
            </a:pPr>
            <a:r>
              <a:rPr lang="sv-SE" sz="1800" dirty="0" smtClean="0">
                <a:latin typeface="Arial" pitchFamily="34" charset="0"/>
                <a:cs typeface="Arial" pitchFamily="34" charset="0"/>
              </a:rPr>
              <a:t>Religion eller </a:t>
            </a:r>
            <a:br>
              <a:rPr lang="sv-SE" sz="1800" dirty="0" smtClean="0">
                <a:latin typeface="Arial" pitchFamily="34" charset="0"/>
                <a:cs typeface="Arial" pitchFamily="34" charset="0"/>
              </a:rPr>
            </a:br>
            <a:r>
              <a:rPr lang="sv-SE" sz="1800" dirty="0" smtClean="0">
                <a:latin typeface="Arial" pitchFamily="34" charset="0"/>
                <a:cs typeface="Arial" pitchFamily="34" charset="0"/>
              </a:rPr>
              <a:t>    annan trosuppfattning</a:t>
            </a:r>
          </a:p>
          <a:p>
            <a:pPr>
              <a:lnSpc>
                <a:spcPct val="90000"/>
              </a:lnSpc>
            </a:pPr>
            <a:r>
              <a:rPr lang="sv-SE" sz="1800" dirty="0" smtClean="0">
                <a:latin typeface="Arial" pitchFamily="34" charset="0"/>
                <a:cs typeface="Arial" pitchFamily="34" charset="0"/>
              </a:rPr>
              <a:t>Funktionsnedsättning</a:t>
            </a:r>
          </a:p>
          <a:p>
            <a:pPr>
              <a:lnSpc>
                <a:spcPct val="90000"/>
              </a:lnSpc>
            </a:pPr>
            <a:r>
              <a:rPr lang="sv-SE" sz="1800" dirty="0" smtClean="0">
                <a:latin typeface="Arial" pitchFamily="34" charset="0"/>
                <a:cs typeface="Arial" pitchFamily="34" charset="0"/>
              </a:rPr>
              <a:t>Sexuell läggning</a:t>
            </a:r>
          </a:p>
          <a:p>
            <a:pPr>
              <a:lnSpc>
                <a:spcPct val="90000"/>
              </a:lnSpc>
            </a:pPr>
            <a:r>
              <a:rPr lang="sv-SE" sz="1800" dirty="0" smtClean="0">
                <a:latin typeface="Arial" pitchFamily="34" charset="0"/>
                <a:cs typeface="Arial" pitchFamily="34" charset="0"/>
              </a:rPr>
              <a:t>Köns(överskridande) identitet eller</a:t>
            </a:r>
            <a:br>
              <a:rPr lang="sv-SE" sz="1800" dirty="0" smtClean="0">
                <a:latin typeface="Arial" pitchFamily="34" charset="0"/>
                <a:cs typeface="Arial" pitchFamily="34" charset="0"/>
              </a:rPr>
            </a:br>
            <a:r>
              <a:rPr lang="sv-SE" sz="1800" dirty="0" smtClean="0">
                <a:latin typeface="Arial" pitchFamily="34" charset="0"/>
                <a:cs typeface="Arial" pitchFamily="34" charset="0"/>
              </a:rPr>
              <a:t>    uttryck</a:t>
            </a:r>
          </a:p>
          <a:p>
            <a:pPr>
              <a:lnSpc>
                <a:spcPct val="90000"/>
              </a:lnSpc>
            </a:pPr>
            <a:r>
              <a:rPr lang="sv-SE" sz="1800" dirty="0" smtClean="0">
                <a:latin typeface="Arial" pitchFamily="34" charset="0"/>
                <a:cs typeface="Arial" pitchFamily="34" charset="0"/>
              </a:rPr>
              <a:t>Ålder</a:t>
            </a:r>
          </a:p>
          <a:p>
            <a:pPr marL="0" indent="0">
              <a:lnSpc>
                <a:spcPct val="100000"/>
              </a:lnSpc>
              <a:buFont typeface="Arial" charset="0"/>
              <a:buNone/>
            </a:pPr>
            <a:endParaRPr lang="sv-SE" sz="900" dirty="0" smtClean="0">
              <a:latin typeface="Arial" pitchFamily="34" charset="0"/>
              <a:cs typeface="Arial" pitchFamily="34" charset="0"/>
            </a:endParaRPr>
          </a:p>
          <a:p>
            <a:pPr marL="0" indent="0">
              <a:lnSpc>
                <a:spcPct val="90000"/>
              </a:lnSpc>
              <a:buFont typeface="Arial" charset="0"/>
              <a:buNone/>
            </a:pPr>
            <a:r>
              <a:rPr lang="sv-SE" sz="1800" dirty="0" smtClean="0">
                <a:latin typeface="Arial" pitchFamily="34" charset="0"/>
                <a:cs typeface="Arial" pitchFamily="34" charset="0"/>
              </a:rPr>
              <a:t>	I </a:t>
            </a:r>
            <a:r>
              <a:rPr lang="sv-SE" sz="1800" b="1" dirty="0" smtClean="0">
                <a:latin typeface="Arial" pitchFamily="34" charset="0"/>
                <a:cs typeface="Arial" pitchFamily="34" charset="0"/>
              </a:rPr>
              <a:t>kronologisk</a:t>
            </a:r>
            <a:r>
              <a:rPr lang="sv-SE" sz="1800" dirty="0" smtClean="0">
                <a:latin typeface="Arial" pitchFamily="34" charset="0"/>
                <a:cs typeface="Arial" pitchFamily="34" charset="0"/>
              </a:rPr>
              <a:t> ordning</a:t>
            </a:r>
            <a:endParaRPr lang="sv-SE" sz="1800" dirty="0">
              <a:latin typeface="Arial" pitchFamily="34" charset="0"/>
              <a:cs typeface="Arial" pitchFamily="34" charset="0"/>
            </a:endParaRPr>
          </a:p>
        </p:txBody>
      </p:sp>
      <p:sp>
        <p:nvSpPr>
          <p:cNvPr id="4" name="Platshållare för bild 3"/>
          <p:cNvSpPr>
            <a:spLocks noGrp="1"/>
          </p:cNvSpPr>
          <p:nvPr>
            <p:ph type="pic" sz="quarter" idx="10"/>
          </p:nvPr>
        </p:nvSpPr>
        <p:spPr/>
      </p:sp>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3274" y="0"/>
            <a:ext cx="4284810" cy="5143500"/>
          </a:xfrm>
          <a:prstGeom prst="rect">
            <a:avLst/>
          </a:prstGeom>
        </p:spPr>
      </p:pic>
    </p:spTree>
    <p:extLst>
      <p:ext uri="{BB962C8B-B14F-4D97-AF65-F5344CB8AC3E}">
        <p14:creationId xmlns:p14="http://schemas.microsoft.com/office/powerpoint/2010/main" val="1950916533"/>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prstClr val="black"/>
                </a:solidFill>
                <a:latin typeface="Calibri"/>
              </a:rPr>
              <a:t>Diskriminering – olika former</a:t>
            </a:r>
            <a:endParaRPr lang="sv-SE" dirty="0"/>
          </a:p>
        </p:txBody>
      </p:sp>
      <p:pic>
        <p:nvPicPr>
          <p:cNvPr id="5" name="Platshållare för bild 4"/>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3651" r="3651"/>
          <a:stretch>
            <a:fillRect/>
          </a:stretch>
        </p:blipFill>
        <p:spPr/>
      </p:pic>
      <p:sp>
        <p:nvSpPr>
          <p:cNvPr id="4" name="Platshållare för innehåll 3"/>
          <p:cNvSpPr>
            <a:spLocks noGrp="1"/>
          </p:cNvSpPr>
          <p:nvPr>
            <p:ph idx="1"/>
          </p:nvPr>
        </p:nvSpPr>
        <p:spPr>
          <a:xfrm>
            <a:off x="1427776" y="2068253"/>
            <a:ext cx="3744301" cy="2655821"/>
          </a:xfrm>
        </p:spPr>
        <p:txBody>
          <a:bodyPr/>
          <a:lstStyle/>
          <a:p>
            <a:pPr marL="285750" indent="-285750">
              <a:lnSpc>
                <a:spcPct val="90000"/>
              </a:lnSpc>
              <a:buFont typeface="Arial" panose="020B0604020202020204" pitchFamily="34" charset="0"/>
              <a:buChar char="•"/>
            </a:pPr>
            <a:r>
              <a:rPr lang="sv-SE" sz="1600" dirty="0">
                <a:latin typeface="Arial" pitchFamily="34" charset="0"/>
                <a:cs typeface="Arial" pitchFamily="34" charset="0"/>
              </a:rPr>
              <a:t>Direkt diskriminering</a:t>
            </a:r>
          </a:p>
          <a:p>
            <a:pPr marL="285750" indent="-285750">
              <a:lnSpc>
                <a:spcPct val="90000"/>
              </a:lnSpc>
              <a:buFont typeface="Arial" panose="020B0604020202020204" pitchFamily="34" charset="0"/>
              <a:buChar char="•"/>
            </a:pPr>
            <a:r>
              <a:rPr lang="sv-SE" sz="1600" dirty="0">
                <a:latin typeface="Arial" pitchFamily="34" charset="0"/>
                <a:cs typeface="Arial" pitchFamily="34" charset="0"/>
              </a:rPr>
              <a:t>Indirekt diskriminering</a:t>
            </a:r>
          </a:p>
          <a:p>
            <a:pPr marL="285750" indent="-285750">
              <a:lnSpc>
                <a:spcPct val="90000"/>
              </a:lnSpc>
              <a:buFont typeface="Arial" panose="020B0604020202020204" pitchFamily="34" charset="0"/>
              <a:buChar char="•"/>
            </a:pPr>
            <a:r>
              <a:rPr lang="sv-SE" sz="1600" dirty="0">
                <a:latin typeface="Arial" pitchFamily="34" charset="0"/>
                <a:cs typeface="Arial" pitchFamily="34" charset="0"/>
              </a:rPr>
              <a:t>Trakasserier</a:t>
            </a:r>
          </a:p>
          <a:p>
            <a:pPr marL="285750" indent="-285750">
              <a:lnSpc>
                <a:spcPct val="90000"/>
              </a:lnSpc>
              <a:buFont typeface="Arial" panose="020B0604020202020204" pitchFamily="34" charset="0"/>
              <a:buChar char="•"/>
            </a:pPr>
            <a:r>
              <a:rPr lang="sv-SE" sz="1600" dirty="0">
                <a:latin typeface="Arial" pitchFamily="34" charset="0"/>
                <a:cs typeface="Arial" pitchFamily="34" charset="0"/>
              </a:rPr>
              <a:t>Sexuella trakasserier</a:t>
            </a:r>
          </a:p>
          <a:p>
            <a:pPr marL="285750" indent="-285750">
              <a:lnSpc>
                <a:spcPct val="90000"/>
              </a:lnSpc>
              <a:buFont typeface="Arial" panose="020B0604020202020204" pitchFamily="34" charset="0"/>
              <a:buChar char="•"/>
            </a:pPr>
            <a:r>
              <a:rPr lang="sv-SE" sz="1600" dirty="0">
                <a:latin typeface="Arial" pitchFamily="34" charset="0"/>
                <a:cs typeface="Arial" pitchFamily="34" charset="0"/>
              </a:rPr>
              <a:t>Bristande tillgänglighet</a:t>
            </a:r>
          </a:p>
          <a:p>
            <a:pPr marL="285750" indent="-285750">
              <a:lnSpc>
                <a:spcPct val="90000"/>
              </a:lnSpc>
              <a:buFont typeface="Arial" panose="020B0604020202020204" pitchFamily="34" charset="0"/>
              <a:buChar char="•"/>
            </a:pPr>
            <a:r>
              <a:rPr lang="sv-SE" sz="1600" dirty="0" smtClean="0">
                <a:latin typeface="Arial" pitchFamily="34" charset="0"/>
                <a:cs typeface="Arial" pitchFamily="34" charset="0"/>
              </a:rPr>
              <a:t>Instruktion att diskriminera </a:t>
            </a:r>
          </a:p>
          <a:p>
            <a:pPr>
              <a:lnSpc>
                <a:spcPct val="90000"/>
              </a:lnSpc>
            </a:pPr>
            <a:endParaRPr lang="sv-SE" sz="1600" dirty="0" smtClean="0">
              <a:latin typeface="Arial" pitchFamily="34" charset="0"/>
              <a:cs typeface="Arial" pitchFamily="34" charset="0"/>
            </a:endParaRPr>
          </a:p>
          <a:p>
            <a:pPr>
              <a:lnSpc>
                <a:spcPct val="90000"/>
              </a:lnSpc>
            </a:pPr>
            <a:r>
              <a:rPr lang="sv-SE" sz="1600" dirty="0">
                <a:latin typeface="Arial" pitchFamily="34" charset="0"/>
                <a:cs typeface="Arial" pitchFamily="34" charset="0"/>
              </a:rPr>
              <a:t>	</a:t>
            </a:r>
            <a:r>
              <a:rPr lang="sv-SE" sz="1600" dirty="0" smtClean="0">
                <a:latin typeface="Arial" pitchFamily="34" charset="0"/>
                <a:cs typeface="Arial" pitchFamily="34" charset="0"/>
              </a:rPr>
              <a:t>+ repressalier</a:t>
            </a:r>
            <a:endParaRPr lang="sv-SE" sz="1600" dirty="0">
              <a:latin typeface="Arial" pitchFamily="34" charset="0"/>
              <a:cs typeface="Arial" pitchFamily="34" charset="0"/>
            </a:endParaRPr>
          </a:p>
        </p:txBody>
      </p:sp>
    </p:spTree>
    <p:extLst>
      <p:ext uri="{BB962C8B-B14F-4D97-AF65-F5344CB8AC3E}">
        <p14:creationId xmlns:p14="http://schemas.microsoft.com/office/powerpoint/2010/main" val="1605737742"/>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12185" y="1262205"/>
            <a:ext cx="4002715" cy="462417"/>
          </a:xfrm>
        </p:spPr>
        <p:txBody>
          <a:bodyPr/>
          <a:lstStyle/>
          <a:p>
            <a:r>
              <a:rPr lang="sv-SE" dirty="0" smtClean="0"/>
              <a:t>Samhällsområden där diskriminering förbjuds (urval)</a:t>
            </a:r>
            <a:endParaRPr lang="sv-SE" dirty="0"/>
          </a:p>
        </p:txBody>
      </p:sp>
      <p:pic>
        <p:nvPicPr>
          <p:cNvPr id="5" name="Platshållare för bild 4"/>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3651" r="3651"/>
          <a:stretch>
            <a:fillRect/>
          </a:stretch>
        </p:blipFill>
        <p:spPr/>
      </p:pic>
      <p:sp>
        <p:nvSpPr>
          <p:cNvPr id="7" name="Platshållare för innehåll 1"/>
          <p:cNvSpPr>
            <a:spLocks noGrp="1"/>
          </p:cNvSpPr>
          <p:nvPr>
            <p:ph idx="1"/>
          </p:nvPr>
        </p:nvSpPr>
        <p:spPr/>
        <p:txBody>
          <a:bodyPr/>
          <a:lstStyle/>
          <a:p>
            <a:pPr marL="285750" indent="-285750">
              <a:lnSpc>
                <a:spcPct val="90000"/>
              </a:lnSpc>
              <a:buFont typeface="Arial" panose="020B0604020202020204" pitchFamily="34" charset="0"/>
              <a:buChar char="•"/>
            </a:pPr>
            <a:r>
              <a:rPr lang="sv-SE" sz="1800" dirty="0" smtClean="0">
                <a:latin typeface="Arial" pitchFamily="34" charset="0"/>
                <a:cs typeface="Arial" pitchFamily="34" charset="0"/>
              </a:rPr>
              <a:t>Arbetslivet </a:t>
            </a:r>
            <a:endParaRPr lang="sv-SE" sz="1800" dirty="0">
              <a:latin typeface="Arial" pitchFamily="34" charset="0"/>
              <a:cs typeface="Arial" pitchFamily="34" charset="0"/>
            </a:endParaRPr>
          </a:p>
          <a:p>
            <a:pPr marL="285750" indent="-285750">
              <a:lnSpc>
                <a:spcPct val="90000"/>
              </a:lnSpc>
              <a:buFont typeface="Arial" panose="020B0604020202020204" pitchFamily="34" charset="0"/>
              <a:buChar char="•"/>
            </a:pPr>
            <a:r>
              <a:rPr lang="sv-SE" sz="1800" dirty="0">
                <a:latin typeface="Arial" pitchFamily="34" charset="0"/>
                <a:cs typeface="Arial" pitchFamily="34" charset="0"/>
              </a:rPr>
              <a:t>Utbildning </a:t>
            </a:r>
            <a:endParaRPr lang="sv-SE" sz="1800" dirty="0" smtClean="0">
              <a:latin typeface="Arial" pitchFamily="34" charset="0"/>
              <a:cs typeface="Arial" pitchFamily="34" charset="0"/>
            </a:endParaRPr>
          </a:p>
          <a:p>
            <a:pPr marL="285750" indent="-285750">
              <a:lnSpc>
                <a:spcPct val="90000"/>
              </a:lnSpc>
              <a:buFont typeface="Arial" panose="020B0604020202020204" pitchFamily="34" charset="0"/>
              <a:buChar char="•"/>
            </a:pPr>
            <a:r>
              <a:rPr lang="sv-SE" sz="1800" dirty="0" smtClean="0">
                <a:latin typeface="Arial" pitchFamily="34" charset="0"/>
                <a:cs typeface="Arial" pitchFamily="34" charset="0"/>
              </a:rPr>
              <a:t>Varor, tjänster, bostäder</a:t>
            </a:r>
            <a:endParaRPr lang="sv-SE" sz="1800" dirty="0">
              <a:latin typeface="Arial" pitchFamily="34" charset="0"/>
              <a:cs typeface="Arial" pitchFamily="34" charset="0"/>
            </a:endParaRPr>
          </a:p>
          <a:p>
            <a:pPr marL="285750" indent="-285750">
              <a:lnSpc>
                <a:spcPct val="90000"/>
              </a:lnSpc>
              <a:buFont typeface="Arial" panose="020B0604020202020204" pitchFamily="34" charset="0"/>
              <a:buChar char="•"/>
            </a:pPr>
            <a:r>
              <a:rPr lang="sv-SE" sz="1800" dirty="0" smtClean="0">
                <a:latin typeface="Arial" pitchFamily="34" charset="0"/>
                <a:cs typeface="Arial" pitchFamily="34" charset="0"/>
              </a:rPr>
              <a:t>Hälso- </a:t>
            </a:r>
            <a:r>
              <a:rPr lang="sv-SE" sz="1800" dirty="0">
                <a:latin typeface="Arial" pitchFamily="34" charset="0"/>
                <a:cs typeface="Arial" pitchFamily="34" charset="0"/>
              </a:rPr>
              <a:t>och sjukvård</a:t>
            </a:r>
          </a:p>
          <a:p>
            <a:pPr marL="285750" indent="-285750">
              <a:lnSpc>
                <a:spcPct val="90000"/>
              </a:lnSpc>
              <a:buFont typeface="Arial" panose="020B0604020202020204" pitchFamily="34" charset="0"/>
              <a:buChar char="•"/>
            </a:pPr>
            <a:r>
              <a:rPr lang="sv-SE" sz="1800" dirty="0" smtClean="0">
                <a:latin typeface="Arial" pitchFamily="34" charset="0"/>
                <a:cs typeface="Arial" pitchFamily="34" charset="0"/>
              </a:rPr>
              <a:t>Socialtjänsten</a:t>
            </a:r>
          </a:p>
          <a:p>
            <a:pPr marL="285750" indent="-285750">
              <a:lnSpc>
                <a:spcPct val="90000"/>
              </a:lnSpc>
              <a:buFont typeface="Arial" panose="020B0604020202020204" pitchFamily="34" charset="0"/>
              <a:buChar char="•"/>
            </a:pPr>
            <a:r>
              <a:rPr lang="sv-SE" sz="1800" dirty="0" smtClean="0">
                <a:latin typeface="Arial" pitchFamily="34" charset="0"/>
                <a:cs typeface="Arial" pitchFamily="34" charset="0"/>
              </a:rPr>
              <a:t>Färdtjänst, bostadsanpassning</a:t>
            </a:r>
            <a:endParaRPr lang="sv-SE" sz="1800" dirty="0">
              <a:latin typeface="Arial" pitchFamily="34" charset="0"/>
              <a:cs typeface="Arial" pitchFamily="34" charset="0"/>
            </a:endParaRPr>
          </a:p>
          <a:p>
            <a:pPr marL="285750" indent="-285750">
              <a:lnSpc>
                <a:spcPct val="90000"/>
              </a:lnSpc>
              <a:buFont typeface="Arial" panose="020B0604020202020204" pitchFamily="34" charset="0"/>
              <a:buChar char="•"/>
            </a:pPr>
            <a:r>
              <a:rPr lang="sv-SE" sz="1800" dirty="0" smtClean="0">
                <a:latin typeface="Arial" pitchFamily="34" charset="0"/>
                <a:cs typeface="Arial" pitchFamily="34" charset="0"/>
              </a:rPr>
              <a:t>Försäkringskassan, arbetsförmedlingen, a-kassan</a:t>
            </a:r>
          </a:p>
          <a:p>
            <a:pPr marL="285750" indent="-285750">
              <a:lnSpc>
                <a:spcPct val="90000"/>
              </a:lnSpc>
              <a:buFont typeface="Arial" panose="020B0604020202020204" pitchFamily="34" charset="0"/>
              <a:buChar char="•"/>
            </a:pPr>
            <a:r>
              <a:rPr lang="sv-SE" sz="1800" dirty="0" smtClean="0">
                <a:latin typeface="Arial" pitchFamily="34" charset="0"/>
                <a:cs typeface="Arial" pitchFamily="34" charset="0"/>
              </a:rPr>
              <a:t>Offentliga tillställningar och allmänna sammankomster</a:t>
            </a:r>
            <a:endParaRPr lang="sv-SE" sz="1800" dirty="0">
              <a:latin typeface="Arial" pitchFamily="34" charset="0"/>
              <a:cs typeface="Arial" pitchFamily="34" charset="0"/>
            </a:endParaRPr>
          </a:p>
          <a:p>
            <a:endParaRPr lang="sv-SE" dirty="0"/>
          </a:p>
        </p:txBody>
      </p:sp>
    </p:spTree>
    <p:extLst>
      <p:ext uri="{BB962C8B-B14F-4D97-AF65-F5344CB8AC3E}">
        <p14:creationId xmlns:p14="http://schemas.microsoft.com/office/powerpoint/2010/main" val="663100158"/>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76ADD433-AF72-6149-B659-CCDC07B6D7B1}"/>
              </a:ext>
            </a:extLst>
          </p:cNvPr>
          <p:cNvSpPr>
            <a:spLocks noGrp="1"/>
          </p:cNvSpPr>
          <p:nvPr>
            <p:ph type="ctrTitle"/>
          </p:nvPr>
        </p:nvSpPr>
        <p:spPr>
          <a:xfrm>
            <a:off x="997513" y="1243762"/>
            <a:ext cx="5653275" cy="1434968"/>
          </a:xfrm>
        </p:spPr>
        <p:txBody>
          <a:bodyPr>
            <a:normAutofit/>
          </a:bodyPr>
          <a:lstStyle/>
          <a:p>
            <a:r>
              <a:rPr lang="sv-SE" dirty="0" smtClean="0"/>
              <a:t>Normer</a:t>
            </a:r>
            <a:endParaRPr lang="sv-SE" dirty="0"/>
          </a:p>
        </p:txBody>
      </p:sp>
    </p:spTree>
    <p:extLst>
      <p:ext uri="{BB962C8B-B14F-4D97-AF65-F5344CB8AC3E}">
        <p14:creationId xmlns:p14="http://schemas.microsoft.com/office/powerpoint/2010/main" val="2411363170"/>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RMV_GD ppt_20170213">
  <a:themeElements>
    <a:clrScheme name="Rättighetscentrum">
      <a:dk1>
        <a:srgbClr val="000000"/>
      </a:dk1>
      <a:lt1>
        <a:srgbClr val="FFFFFF"/>
      </a:lt1>
      <a:dk2>
        <a:srgbClr val="000000"/>
      </a:dk2>
      <a:lt2>
        <a:srgbClr val="FFFFFF"/>
      </a:lt2>
      <a:accent1>
        <a:srgbClr val="AF1432"/>
      </a:accent1>
      <a:accent2>
        <a:srgbClr val="614188"/>
      </a:accent2>
      <a:accent3>
        <a:srgbClr val="2087B1"/>
      </a:accent3>
      <a:accent4>
        <a:srgbClr val="83A81C"/>
      </a:accent4>
      <a:accent5>
        <a:srgbClr val="ECB320"/>
      </a:accent5>
      <a:accent6>
        <a:srgbClr val="AF1331"/>
      </a:accent6>
      <a:hlink>
        <a:srgbClr val="CCCCFF"/>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2000" smtClean="0"/>
        </a:defPPr>
      </a:lstStyle>
    </a:txDef>
  </a:objectDefaults>
  <a:extraClrSchemeLst/>
  <a:extLst>
    <a:ext uri="{05A4C25C-085E-4340-85A3-A5531E510DB2}">
      <thm15:themeFamily xmlns:thm15="http://schemas.microsoft.com/office/thememl/2012/main" name="2309 Arbetsförmedlingen" id="{344D9DD2-F17C-4C32-98A9-30C421E9C881}" vid="{03256F7C-D393-485A-9E22-6FADE227966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PM" ma:contentTypeID="0x0101001B85D3E02E2A914094C41D5CB2F57A6B00AFD987B1E483EB4EBB74318630142A5B" ma:contentTypeVersion="40" ma:contentTypeDescription="" ma:contentTypeScope="" ma:versionID="9b514f92f6d44d9bba1bf47b5d5de8f1">
  <xsd:schema xmlns:xsd="http://www.w3.org/2001/XMLSchema" xmlns:xs="http://www.w3.org/2001/XMLSchema" xmlns:p="http://schemas.microsoft.com/office/2006/metadata/properties" xmlns:ns1="http://schemas.microsoft.com/sharepoint/v3" xmlns:ns2="7e9eccaa-f57b-421c-ad7d-11904cc74480" xmlns:ns3="6661cdea-d55b-44e5-9dbe-e78b5bdf82d4" targetNamespace="http://schemas.microsoft.com/office/2006/metadata/properties" ma:root="true" ma:fieldsID="a934fdbbddc538165c926bbf218f943b" ns1:_="" ns2:_="" ns3:_="">
    <xsd:import namespace="http://schemas.microsoft.com/sharepoint/v3"/>
    <xsd:import namespace="7e9eccaa-f57b-421c-ad7d-11904cc74480"/>
    <xsd:import namespace="6661cdea-d55b-44e5-9dbe-e78b5bdf82d4"/>
    <xsd:element name="properties">
      <xsd:complexType>
        <xsd:sequence>
          <xsd:element name="documentManagement">
            <xsd:complexType>
              <xsd:all>
                <xsd:element ref="ns2:rmvEnhet"/>
                <xsd:element ref="ns2:rmvDokumentagare"/>
                <xsd:element ref="ns2:rmvDiarienummer" minOccurs="0"/>
                <xsd:element ref="ns2:rmvCreatedDate" minOccurs="0"/>
                <xsd:element ref="ns2:_dlc_DocIdUrl" minOccurs="0"/>
                <xsd:element ref="ns2:_dlc_DocIdPersistId" minOccurs="0"/>
                <xsd:element ref="ns2:SharedWithUsers" minOccurs="0"/>
                <xsd:element ref="ns2:TaxCatchAll" minOccurs="0"/>
                <xsd:element ref="ns2:TaxCatchAllLabel" minOccurs="0"/>
                <xsd:element ref="ns2:h394a27db3414a539c1f78a0c80531bb" minOccurs="0"/>
                <xsd:element ref="ns1:_dlc_Exempt" minOccurs="0"/>
                <xsd:element ref="ns3:DLCPolicyLabelValue" minOccurs="0"/>
                <xsd:element ref="ns3:DLCPolicyLabelClientValue" minOccurs="0"/>
                <xsd:element ref="ns3:DLCPolicyLabelLock" minOccurs="0"/>
                <xsd:element ref="ns3:CreatedDate" minOccurs="0"/>
                <xsd:element ref="ns2:mdc364f7d889442a981271d3859b286d" minOccurs="0"/>
                <xsd:element ref="ns2:_dlc_DocId" minOccurs="0"/>
                <xsd:element ref="ns2:od0bfc1badc940958c3b6473c137866d" minOccurs="0"/>
                <xsd:element ref="ns2:ma84f136d03146b1998e2f9786120adc" minOccurs="0"/>
                <xsd:element ref="ns3:P_x00e5_minnelse_x0020_om_x0020_revidering" minOccurs="0"/>
                <xsd:element ref="ns1:_dlc_ExpireDateSaved" minOccurs="0"/>
                <xsd:element ref="ns1:_dlc_Expire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8" nillable="true" ma:displayName="Undanta från princip" ma:description="" ma:hidden="true" ma:internalName="_dlc_Exempt" ma:readOnly="true">
      <xsd:simpleType>
        <xsd:restriction base="dms:Unknown"/>
      </xsd:simpleType>
    </xsd:element>
    <xsd:element name="_dlc_ExpireDateSaved" ma:index="33" nillable="true" ma:displayName="Originalförfallodag" ma:description="" ma:hidden="true" ma:internalName="_dlc_ExpireDateSaved" ma:readOnly="true">
      <xsd:simpleType>
        <xsd:restriction base="dms:DateTime"/>
      </xsd:simpleType>
    </xsd:element>
    <xsd:element name="_dlc_ExpireDate" ma:index="34" nillable="true" ma:displayName="Förfallodatum"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e9eccaa-f57b-421c-ad7d-11904cc74480" elementFormDefault="qualified">
    <xsd:import namespace="http://schemas.microsoft.com/office/2006/documentManagement/types"/>
    <xsd:import namespace="http://schemas.microsoft.com/office/infopath/2007/PartnerControls"/>
    <xsd:element name="rmvEnhet" ma:index="2" ma:displayName="Avdelning eller enhet" ma:format="Dropdown" ma:indexed="true" ma:internalName="Avdelning_x0020_eller_x0020_enhet">
      <xsd:simpleType>
        <xsd:restriction base="dms:Choice">
          <xsd:enumeration value="Rättsmedicinalverket"/>
          <xsd:enumeration value="Huvudkontoret"/>
          <xsd:enumeration value="Rättsenheten"/>
          <xsd:enumeration value="Ekonomienheten"/>
          <xsd:enumeration value="HR-enheten"/>
          <xsd:enumeration value="Kommunikationsenheten"/>
          <xsd:enumeration value="IT-enheten"/>
          <xsd:enumeration value="Utvecklingsenheten"/>
          <xsd:enumeration value="Säkerhetsenheten"/>
          <xsd:enumeration value="Avdelningen för rättsmedicin"/>
          <xsd:enumeration value="Rättsmedicinska enheten i Umeå"/>
          <xsd:enumeration value="Rättsmedicinska enheten i Uppsala"/>
          <xsd:enumeration value="Rättsmedicinska enheten i Stockholm"/>
          <xsd:enumeration value="Rättsmedicinska enheten i Linköping"/>
          <xsd:enumeration value="Rättsmedicinska enheten i Göteborg"/>
          <xsd:enumeration value="Rättsmedicinska enheten i Lund"/>
          <xsd:enumeration value="Avdelningen för rättsgenetik och rättskemi"/>
          <xsd:enumeration value="Rättgenetiska laboratorieenheten"/>
          <xsd:enumeration value="Rättskemiska laboratorieenheten"/>
          <xsd:enumeration value="Samordningsenheten för rättsgenetik och rättskemi"/>
          <xsd:enumeration value="Avdelningen för rättspsykiatri"/>
          <xsd:enumeration value="Rättspsykiatriska undersökningsenheten i Stockholm"/>
          <xsd:enumeration value="Rättspsykiatriska undersökningsenheten i Göteborg"/>
          <xsd:enumeration value="Stabsenheten"/>
        </xsd:restriction>
      </xsd:simpleType>
    </xsd:element>
    <xsd:element name="rmvDokumentagare" ma:index="3" ma:displayName="Dokumentägare" ma:list="UserInfo" ma:SharePointGroup="0" ma:internalName="Dokument_x00e4_gare"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rmvDiarienummer" ma:index="4" nillable="true" ma:displayName="Diarienummer" ma:internalName="Diarienummer">
      <xsd:simpleType>
        <xsd:restriction base="dms:Text">
          <xsd:maxLength value="255"/>
        </xsd:restriction>
      </xsd:simpleType>
    </xsd:element>
    <xsd:element name="rmvCreatedDate" ma:index="7" nillable="true" ma:displayName="Publicerat datum" ma:format="DateOnly" ma:internalName="rmvCreatedDate">
      <xsd:simpleType>
        <xsd:restriction base="dms:DateTime"/>
      </xsd:simpleType>
    </xsd:element>
    <xsd:element name="_dlc_DocIdUrl" ma:index="8"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true">
      <xsd:simpleType>
        <xsd:restriction base="dms:Boolean"/>
      </xsd:simpleType>
    </xsd:element>
    <xsd:element name="SharedWithUsers" ma:index="10"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1" nillable="true" ma:displayName="Global taxonomikolumn" ma:description="" ma:hidden="true" ma:list="{0e681bf6-7798-498f-a9b2-e22c64016031}" ma:internalName="TaxCatchAll" ma:showField="CatchAllData" ma:web="7e9eccaa-f57b-421c-ad7d-11904cc74480">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Global taxonomikolumn1" ma:description="" ma:hidden="true" ma:list="{0e681bf6-7798-498f-a9b2-e22c64016031}" ma:internalName="TaxCatchAllLabel" ma:readOnly="true" ma:showField="CatchAllDataLabel" ma:web="7e9eccaa-f57b-421c-ad7d-11904cc74480">
      <xsd:complexType>
        <xsd:complexContent>
          <xsd:extension base="dms:MultiChoiceLookup">
            <xsd:sequence>
              <xsd:element name="Value" type="dms:Lookup" maxOccurs="unbounded" minOccurs="0" nillable="true"/>
            </xsd:sequence>
          </xsd:extension>
        </xsd:complexContent>
      </xsd:complexType>
    </xsd:element>
    <xsd:element name="h394a27db3414a539c1f78a0c80531bb" ma:index="16" nillable="true" ma:taxonomy="true" ma:internalName="h394a27db3414a539c1f78a0c80531bb" ma:taxonomyFieldName="rmvSokord" ma:displayName="Sökord" ma:default="" ma:fieldId="{1394a27d-b341-4a53-9c1f-78a0c80531bb}" ma:taxonomyMulti="true" ma:sspId="65428985-d509-48c8-b4a2-10dea44844eb" ma:termSetId="054fd479-051a-46f1-85d1-90c908323f8c" ma:anchorId="00000000-0000-0000-0000-000000000000" ma:open="false" ma:isKeyword="false">
      <xsd:complexType>
        <xsd:sequence>
          <xsd:element ref="pc:Terms" minOccurs="0" maxOccurs="1"/>
        </xsd:sequence>
      </xsd:complexType>
    </xsd:element>
    <xsd:element name="mdc364f7d889442a981271d3859b286d" ma:index="25" nillable="true" ma:taxonomy="true" ma:internalName="mdc364f7d889442a981271d3859b286d" ma:taxonomyFieldName="rmvTagg" ma:displayName="Tagg" ma:default="" ma:fieldId="{6dc364f7-d889-442a-9812-71d3859b286d}" ma:taxonomyMulti="true" ma:sspId="65428985-d509-48c8-b4a2-10dea44844eb" ma:termSetId="82d02e55-bba7-4c8d-b4b9-d159f1f558fe" ma:anchorId="00000000-0000-0000-0000-000000000000" ma:open="false" ma:isKeyword="false">
      <xsd:complexType>
        <xsd:sequence>
          <xsd:element ref="pc:Terms" minOccurs="0" maxOccurs="1"/>
        </xsd:sequence>
      </xsd:complexType>
    </xsd:element>
    <xsd:element name="_dlc_DocId" ma:index="26" nillable="true" ma:displayName="Dokument-ID-värde" ma:description="Värdet för dokument-ID som tilldelats till det här objektet." ma:internalName="_dlc_DocId" ma:readOnly="true">
      <xsd:simpleType>
        <xsd:restriction base="dms:Text"/>
      </xsd:simpleType>
    </xsd:element>
    <xsd:element name="od0bfc1badc940958c3b6473c137866d" ma:index="27" nillable="true" ma:taxonomy="true" ma:internalName="od0bfc1badc940958c3b6473c137866d" ma:taxonomyFieldName="BoolField_NavigationNode" ma:displayName="Navigeringsnod" ma:fieldId="{8d0bfc1b-adc9-4095-8c3b-6473c137866d}" ma:sspId="65428985-d509-48c8-b4a2-10dea44844eb" ma:termSetId="2ec99bee-07f3-47a7-b359-a8b3bedfe517" ma:anchorId="00000000-0000-0000-0000-000000000000" ma:open="false" ma:isKeyword="false">
      <xsd:complexType>
        <xsd:sequence>
          <xsd:element ref="pc:Terms" minOccurs="0" maxOccurs="1"/>
        </xsd:sequence>
      </xsd:complexType>
    </xsd:element>
    <xsd:element name="ma84f136d03146b1998e2f9786120adc" ma:index="29" nillable="true" ma:taxonomy="true" ma:internalName="ma84f136d03146b1998e2f9786120adc" ma:taxonomyFieldName="Verksamhetsprocess" ma:displayName="Verksamhetsprocess" ma:indexed="true" ma:default="" ma:fieldId="{6a84f136-d031-46b1-998e-2f9786120adc}" ma:sspId="65428985-d509-48c8-b4a2-10dea44844eb" ma:termSetId="97bf9db7-b4a2-4fa1-beba-a543cf965366"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661cdea-d55b-44e5-9dbe-e78b5bdf82d4" elementFormDefault="qualified">
    <xsd:import namespace="http://schemas.microsoft.com/office/2006/documentManagement/types"/>
    <xsd:import namespace="http://schemas.microsoft.com/office/infopath/2007/PartnerControls"/>
    <xsd:element name="DLCPolicyLabelValue" ma:index="19" nillable="true" ma:displayName="Etikett" ma:description="Lagrar aktuellt värde för etiketten." ma:internalName="DLCPolicyLabelValue" ma:readOnly="true">
      <xsd:simpleType>
        <xsd:restriction base="dms:Note">
          <xsd:maxLength value="255"/>
        </xsd:restriction>
      </xsd:simpleType>
    </xsd:element>
    <xsd:element name="DLCPolicyLabelClientValue" ma:index="20" nillable="true" ma:displayName="Värde för klientetikett" ma:description="Lagrar det senast beräknade etikettvärdet på klienten." ma:hidden="true" ma:internalName="DLCPolicyLabelClientValue" ma:readOnly="false">
      <xsd:simpleType>
        <xsd:restriction base="dms:Note"/>
      </xsd:simpleType>
    </xsd:element>
    <xsd:element name="DLCPolicyLabelLock" ma:index="21" nillable="true" ma:displayName="Låst etikett" ma:description="Indikerar om etiketten bör uppdateras när objektegenskaper ändras." ma:hidden="true" ma:internalName="DLCPolicyLabelLock" ma:readOnly="false">
      <xsd:simpleType>
        <xsd:restriction base="dms:Text"/>
      </xsd:simpleType>
    </xsd:element>
    <xsd:element name="CreatedDate" ma:index="23" nillable="true" ma:displayName="CreatedDate" ma:hidden="true" ma:internalName="CreatedDat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P_x00e5_minnelse_x0020_om_x0020_revidering" ma:index="32" nillable="true" ma:displayName="Påminnelse om revidering" ma:internalName="P_x00e5_minnelse_x0020_om_x0020_revidering">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Innehållstyp"/>
        <xsd:element ref="dc:title" minOccurs="0" maxOccurs="1" ma:index="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p:Policy xmlns:p="office.server.policy" id="" local="true">
  <p:Name>PM</p:Name>
  <p:Description/>
  <p:Statement/>
  <p:PolicyItems>
    <p:PolicyItem featureId="Microsoft.Office.RecordsManagement.PolicyFeatures.PolicyLabel" staticId="0x0101001B85D3E02E2A914094C41D5CB2F57A6B00AFD987B1E483EB4EBB74318630142A5B|1581804910" UniqueId="3dbd522f-48a1-41cf-a17d-c02889a50a75">
      <p:Name>Etiketter</p:Name>
      <p:Description>Genererar etiketter som kan infogas i Microsoft Office-dokument för att se till att dokumentegenskaper och annan viktig information inkluderas när dokument skrivs ut. Etiketter kan också användas för att söka efter dokument.</p:Description>
      <p:CustomData>
        <label>
          <segment type="literal">Created</segment>
        </label>
      </p:CustomData>
    </p:PolicyItem>
    <p:PolicyItem featureId="Microsoft.Office.RecordsManagement.PolicyFeatures.Expiration" staticId="0x0101001B85D3E02E2A914094C41D5CB2F57A6B00AFD987B1E483EB4EBB74318630142A5B|1736202953" UniqueId="32c7cfc3-47c7-4a9a-a04c-2e48ffdcbaa6">
      <p:Name>Bevarande</p:Name>
      <p:Description>Automatisk schemaläggning av innehåll som ska bearbetas, och utföra en bevarandeåtgärd på innehåll som har nått sitt förfallodatum.</p:Description>
      <p:CustomData>
        <Schedules nextStageId="2">
          <Schedule type="Default">
            <stages>
              <data stageId="1" recur="true" offset="1" unit="years">
                <formula id="Microsoft.Office.RecordsManagement.PolicyFeatures.Expiration.Formula.BuiltIn">
                  <number>355</number>
                  <property>Created</property>
                  <propertyId>8c06beca-0777-48f7-91c7-6da68bc07b69</propertyId>
                  <period>days</period>
                </formula>
                <action type="workflow" id="a85fac90-09a7-4b44-8875-dc6793b02fe0"/>
              </data>
            </stages>
          </Schedule>
        </Schedules>
      </p:CustomData>
    </p:PolicyItem>
  </p:PolicyItems>
</p:Policy>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7e9eccaa-f57b-421c-ad7d-11904cc74480"/>
    <h394a27db3414a539c1f78a0c80531bb xmlns="7e9eccaa-f57b-421c-ad7d-11904cc74480">
      <Terms xmlns="http://schemas.microsoft.com/office/infopath/2007/PartnerControls"/>
    </h394a27db3414a539c1f78a0c80531bb>
    <DLCPolicyLabelClientValue xmlns="6661cdea-d55b-44e5-9dbe-e78b5bdf82d4" xsi:nil="true"/>
    <DLCPolicyLabelLock xmlns="6661cdea-d55b-44e5-9dbe-e78b5bdf82d4" xsi:nil="true"/>
    <mdc364f7d889442a981271d3859b286d xmlns="7e9eccaa-f57b-421c-ad7d-11904cc74480">
      <Terms xmlns="http://schemas.microsoft.com/office/infopath/2007/PartnerControls"/>
    </mdc364f7d889442a981271d3859b286d>
    <ma84f136d03146b1998e2f9786120adc xmlns="7e9eccaa-f57b-421c-ad7d-11904cc74480">
      <Terms xmlns="http://schemas.microsoft.com/office/infopath/2007/PartnerControls"/>
    </ma84f136d03146b1998e2f9786120adc>
    <CreatedDate xmlns="6661cdea-d55b-44e5-9dbe-e78b5bdf82d4">
      <Url xsi:nil="true"/>
      <Description xsi:nil="true"/>
    </CreatedDate>
    <rmvDiarienummer xmlns="7e9eccaa-f57b-421c-ad7d-11904cc74480" xsi:nil="true"/>
    <od0bfc1badc940958c3b6473c137866d xmlns="7e9eccaa-f57b-421c-ad7d-11904cc74480">
      <Terms xmlns="http://schemas.microsoft.com/office/infopath/2007/PartnerControls"/>
    </od0bfc1badc940958c3b6473c137866d>
    <rmvDokumentagare xmlns="7e9eccaa-f57b-421c-ad7d-11904cc74480">
      <UserInfo>
        <DisplayName>Adriana Lejonrike</DisplayName>
        <AccountId>43</AccountId>
        <AccountType/>
      </UserInfo>
    </rmvDokumentagare>
    <rmvCreatedDate xmlns="7e9eccaa-f57b-421c-ad7d-11904cc74480">2017-08-21T22:00:00+00:00</rmvCreatedDate>
    <rmvEnhet xmlns="7e9eccaa-f57b-421c-ad7d-11904cc74480">Huvudkontoret</rmvEnhet>
    <_dlc_DocId xmlns="7e9eccaa-f57b-421c-ad7d-11904cc74480">RMV0-888625200-235</_dlc_DocId>
    <_dlc_DocIdUrl xmlns="7e9eccaa-f57b-421c-ad7d-11904cc74480">
      <Url>https://raven.rmv.se/_layouts/15/DocIdRedir.aspx?ID=RMV0-888625200-235</Url>
      <Description>RMV0-888625200-235</Description>
    </_dlc_DocIdUrl>
    <DLCPolicyLabelValue xmlns="6661cdea-d55b-44e5-9dbe-e78b5bdf82d4">Created</DLCPolicyLabelValue>
    <P_x00e5_minnelse_x0020_om_x0020_revidering xmlns="6661cdea-d55b-44e5-9dbe-e78b5bdf82d4">
      <Url xsi:nil="true"/>
      <Description xsi:nil="true"/>
    </P_x00e5_minnelse_x0020_om_x0020_revidering>
    <_dlc_ExpireDateSaved xmlns="http://schemas.microsoft.com/sharepoint/v3" xsi:nil="true"/>
    <_dlc_ExpireDate xmlns="http://schemas.microsoft.com/sharepoint/v3">2019-08-18T21:00:22+00:00</_dlc_ExpireDate>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6.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0746BAE6-EC47-4549-B1AB-E3A8EBF43F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e9eccaa-f57b-421c-ad7d-11904cc74480"/>
    <ds:schemaRef ds:uri="6661cdea-d55b-44e5-9dbe-e78b5bdf82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C3FB78-7496-4A5F-B07E-27C7DC0FDE7D}">
  <ds:schemaRefs>
    <ds:schemaRef ds:uri="office.server.policy"/>
  </ds:schemaRefs>
</ds:datastoreItem>
</file>

<file path=customXml/itemProps3.xml><?xml version="1.0" encoding="utf-8"?>
<ds:datastoreItem xmlns:ds="http://schemas.openxmlformats.org/officeDocument/2006/customXml" ds:itemID="{B2CC30EE-CC40-46E4-A107-6F04E1CE8F35}">
  <ds:schemaRefs>
    <ds:schemaRef ds:uri="http://schemas.microsoft.com/sharepoint/v3/contenttype/forms"/>
  </ds:schemaRefs>
</ds:datastoreItem>
</file>

<file path=customXml/itemProps4.xml><?xml version="1.0" encoding="utf-8"?>
<ds:datastoreItem xmlns:ds="http://schemas.openxmlformats.org/officeDocument/2006/customXml" ds:itemID="{4491BEB1-C9BB-4F9B-AD64-637140A56100}">
  <ds:schemaRefs>
    <ds:schemaRef ds:uri="http://purl.org/dc/terms/"/>
    <ds:schemaRef ds:uri="http://schemas.microsoft.com/office/2006/documentManagement/types"/>
    <ds:schemaRef ds:uri="http://schemas.microsoft.com/office/2006/metadata/properties"/>
    <ds:schemaRef ds:uri="http://purl.org/dc/dcmitype/"/>
    <ds:schemaRef ds:uri="http://purl.org/dc/elements/1.1/"/>
    <ds:schemaRef ds:uri="http://schemas.openxmlformats.org/package/2006/metadata/core-properties"/>
    <ds:schemaRef ds:uri="6661cdea-d55b-44e5-9dbe-e78b5bdf82d4"/>
    <ds:schemaRef ds:uri="http://schemas.microsoft.com/office/infopath/2007/PartnerControls"/>
    <ds:schemaRef ds:uri="7e9eccaa-f57b-421c-ad7d-11904cc74480"/>
    <ds:schemaRef ds:uri="http://schemas.microsoft.com/sharepoint/v3"/>
    <ds:schemaRef ds:uri="http://www.w3.org/XML/1998/namespace"/>
  </ds:schemaRefs>
</ds:datastoreItem>
</file>

<file path=customXml/itemProps5.xml><?xml version="1.0" encoding="utf-8"?>
<ds:datastoreItem xmlns:ds="http://schemas.openxmlformats.org/officeDocument/2006/customXml" ds:itemID="{916716A7-9CE2-4E05-A157-383A94689A0C}">
  <ds:schemaRefs>
    <ds:schemaRef ds:uri="http://schemas.microsoft.com/sharepoint/events"/>
  </ds:schemaRefs>
</ds:datastoreItem>
</file>

<file path=customXml/itemProps6.xml><?xml version="1.0" encoding="utf-8"?>
<ds:datastoreItem xmlns:ds="http://schemas.openxmlformats.org/officeDocument/2006/customXml" ds:itemID="{E491AEC5-340D-41D8-BA44-EECE812C1643}">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2309 Arbetsförmedlingen</Template>
  <TotalTime>700</TotalTime>
  <Words>2497</Words>
  <Application>Microsoft Office PowerPoint</Application>
  <PresentationFormat>Bildspel på skärmen (16:9)</PresentationFormat>
  <Paragraphs>332</Paragraphs>
  <Slides>18</Slides>
  <Notes>18</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18</vt:i4>
      </vt:variant>
    </vt:vector>
  </HeadingPairs>
  <TitlesOfParts>
    <vt:vector size="26" baseType="lpstr">
      <vt:lpstr>Arial</vt:lpstr>
      <vt:lpstr>Calibri</vt:lpstr>
      <vt:lpstr>Rockwell Std</vt:lpstr>
      <vt:lpstr>Rockwell Std Light</vt:lpstr>
      <vt:lpstr>Times New Roman</vt:lpstr>
      <vt:lpstr>Verdana</vt:lpstr>
      <vt:lpstr>ヒラギノ角ゴ Pro W3</vt:lpstr>
      <vt:lpstr>RMV_GD ppt_20170213</vt:lpstr>
      <vt:lpstr>Pensionärsrådet Piteå kommun</vt:lpstr>
      <vt:lpstr>Om Rättighetscentrum</vt:lpstr>
      <vt:lpstr>Kort om diskrimineringslagen</vt:lpstr>
      <vt:lpstr>Rättighetsbärare och skyldighetsbärare</vt:lpstr>
      <vt:lpstr>Diskrimineringsförbudet</vt:lpstr>
      <vt:lpstr>Diskrimineringsgrunder</vt:lpstr>
      <vt:lpstr>Diskriminering – olika former</vt:lpstr>
      <vt:lpstr>Samhällsområden där diskriminering förbjuds (urval)</vt:lpstr>
      <vt:lpstr>Normer</vt:lpstr>
      <vt:lpstr>PowerPoint-presentation</vt:lpstr>
      <vt:lpstr>Normers konsekvenser hänger ihop med makt</vt:lpstr>
      <vt:lpstr>Normer kopplade till diskrimineringsgrunderna</vt:lpstr>
      <vt:lpstr>PowerPoint-presentation</vt:lpstr>
      <vt:lpstr>Vuxennorm</vt:lpstr>
      <vt:lpstr>Funktionsnorm</vt:lpstr>
      <vt:lpstr>Normkritiskt perspektiv</vt:lpstr>
      <vt:lpstr>Om Rättighetscentrum</vt:lpstr>
      <vt:lpstr>Tack för mig!</vt:lpstr>
    </vt:vector>
  </TitlesOfParts>
  <Company>Sensus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Arbetsförmedlingen</dc:title>
  <dc:creator>Helena Stenberg</dc:creator>
  <cp:lastModifiedBy>Sensus</cp:lastModifiedBy>
  <cp:revision>82</cp:revision>
  <cp:lastPrinted>2023-12-05T08:46:03Z</cp:lastPrinted>
  <dcterms:created xsi:type="dcterms:W3CDTF">2023-08-24T08:20:59Z</dcterms:created>
  <dcterms:modified xsi:type="dcterms:W3CDTF">2024-02-26T09:45:01Z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0x0101001B85D3E02E2A914094C41D5CB2F57A6B00AFD987B1E483EB4EBB74318630142A5B</vt:lpwstr>
  </property>
  <property fmtid="{D5CDD505-2E9C-101B-9397-08002B2CF9AE}" pid="3" name="_dlc_DocIdItemGuid">
    <vt:lpwstr>1f31d30e-7636-45da-a782-66428b10ab61</vt:lpwstr>
  </property>
  <property fmtid="{D5CDD505-2E9C-101B-9397-08002B2CF9AE}" pid="4" name="rmvSokord">
    <vt:lpwstr/>
  </property>
  <property fmtid="{D5CDD505-2E9C-101B-9397-08002B2CF9AE}" pid="5" name="BoolField_NavigationNode">
    <vt:lpwstr/>
  </property>
  <property fmtid="{D5CDD505-2E9C-101B-9397-08002B2CF9AE}" pid="6" name="Verksamhetsprocess">
    <vt:lpwstr/>
  </property>
  <property fmtid="{D5CDD505-2E9C-101B-9397-08002B2CF9AE}" pid="7" name="rmvTagg">
    <vt:lpwstr/>
  </property>
  <property fmtid="{D5CDD505-2E9C-101B-9397-08002B2CF9AE}" pid="8" name="_dlc_policyId">
    <vt:lpwstr>0x0101001B85D3E02E2A914094C41D5CB2F57A6B00AFD987B1E483EB4EBB74318630142A5B|1736202953</vt:lpwstr>
  </property>
  <property fmtid="{D5CDD505-2E9C-101B-9397-08002B2CF9AE}" pid="9" name="ItemRetentionFormula">
    <vt:lpwstr>&lt;formula offset="1" unit="years" /&gt;</vt:lpwstr>
  </property>
  <property fmtid="{D5CDD505-2E9C-101B-9397-08002B2CF9AE}" pid="10" name="_dlc_LastRun">
    <vt:lpwstr>08/18/2018 23:00:22</vt:lpwstr>
  </property>
  <property fmtid="{D5CDD505-2E9C-101B-9397-08002B2CF9AE}" pid="11" name="_dlc_ItemStageId">
    <vt:lpwstr>1</vt:lpwstr>
  </property>
</Properties>
</file>